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4"/>
  </p:notesMasterIdLst>
  <p:handoutMasterIdLst>
    <p:handoutMasterId r:id="rId15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ja-JP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C4C"/>
    <a:srgbClr val="DBE74D"/>
    <a:srgbClr val="EDF0AD"/>
    <a:srgbClr val="99FF66"/>
    <a:srgbClr val="404041"/>
    <a:srgbClr val="BDD7EE"/>
    <a:srgbClr val="6699FF"/>
    <a:srgbClr val="000066"/>
    <a:srgbClr val="DEEBF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4434BB-F0CC-4AB5-83AE-A1F85CBD1A5C}" v="181" dt="2025-09-01T17:53:29.723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5273" autoAdjust="0"/>
  </p:normalViewPr>
  <p:slideViewPr>
    <p:cSldViewPr snapToGrid="0">
      <p:cViewPr varScale="1">
        <p:scale>
          <a:sx n="116" d="100"/>
          <a:sy n="116" d="100"/>
        </p:scale>
        <p:origin x="138" y="19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1" d="100"/>
          <a:sy n="81" d="100"/>
        </p:scale>
        <p:origin x="38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ta Kojima" userId="d6e458abbb8e538c" providerId="LiveId" clId="{8D4434BB-F0CC-4AB5-83AE-A1F85CBD1A5C}"/>
    <pc:docChg chg="custSel modSld">
      <pc:chgData name="Kenta Kojima" userId="d6e458abbb8e538c" providerId="LiveId" clId="{8D4434BB-F0CC-4AB5-83AE-A1F85CBD1A5C}" dt="2025-09-01T17:53:29.723" v="33" actId="1035"/>
      <pc:docMkLst>
        <pc:docMk/>
      </pc:docMkLst>
      <pc:sldChg chg="addSp delSp modSp mod">
        <pc:chgData name="Kenta Kojima" userId="d6e458abbb8e538c" providerId="LiveId" clId="{8D4434BB-F0CC-4AB5-83AE-A1F85CBD1A5C}" dt="2025-09-01T17:53:29.723" v="33" actId="1035"/>
        <pc:sldMkLst>
          <pc:docMk/>
          <pc:sldMk cId="3073726427" sldId="265"/>
        </pc:sldMkLst>
        <pc:spChg chg="del">
          <ac:chgData name="Kenta Kojima" userId="d6e458abbb8e538c" providerId="LiveId" clId="{8D4434BB-F0CC-4AB5-83AE-A1F85CBD1A5C}" dt="2025-09-01T17:53:02.719" v="7" actId="478"/>
          <ac:spMkLst>
            <pc:docMk/>
            <pc:sldMk cId="3073726427" sldId="265"/>
            <ac:spMk id="3" creationId="{5DD3AAD9-E645-0ED1-339D-DE4C1D1C6E21}"/>
          </ac:spMkLst>
        </pc:spChg>
        <pc:spChg chg="add mod">
          <ac:chgData name="Kenta Kojima" userId="d6e458abbb8e538c" providerId="LiveId" clId="{8D4434BB-F0CC-4AB5-83AE-A1F85CBD1A5C}" dt="2025-09-01T17:53:29.723" v="33" actId="1035"/>
          <ac:spMkLst>
            <pc:docMk/>
            <pc:sldMk cId="3073726427" sldId="265"/>
            <ac:spMk id="6" creationId="{9A863DEA-A277-A310-FB32-C54EA276E2C4}"/>
          </ac:spMkLst>
        </pc:spChg>
        <pc:graphicFrameChg chg="mod modGraphic">
          <ac:chgData name="Kenta Kojima" userId="d6e458abbb8e538c" providerId="LiveId" clId="{8D4434BB-F0CC-4AB5-83AE-A1F85CBD1A5C}" dt="2025-09-01T17:53:23.412" v="28" actId="1036"/>
          <ac:graphicFrameMkLst>
            <pc:docMk/>
            <pc:sldMk cId="3073726427" sldId="265"/>
            <ac:graphicFrameMk id="5" creationId="{2F55BC98-BFFE-F3C6-5ED0-FBD1D6273631}"/>
          </ac:graphicFrameMkLst>
        </pc:graphicFrameChg>
      </pc:sldChg>
      <pc:sldChg chg="modSp mod">
        <pc:chgData name="Kenta Kojima" userId="d6e458abbb8e538c" providerId="LiveId" clId="{8D4434BB-F0CC-4AB5-83AE-A1F85CBD1A5C}" dt="2025-09-01T17:52:45.146" v="4" actId="255"/>
        <pc:sldMkLst>
          <pc:docMk/>
          <pc:sldMk cId="1647335063" sldId="266"/>
        </pc:sldMkLst>
        <pc:graphicFrameChg chg="mod modGraphic">
          <ac:chgData name="Kenta Kojima" userId="d6e458abbb8e538c" providerId="LiveId" clId="{8D4434BB-F0CC-4AB5-83AE-A1F85CBD1A5C}" dt="2025-09-01T17:52:45.146" v="4" actId="255"/>
          <ac:graphicFrameMkLst>
            <pc:docMk/>
            <pc:sldMk cId="1647335063" sldId="266"/>
            <ac:graphicFrameMk id="5" creationId="{B12E5C97-4690-EEF2-DACE-56F66FDBDAD4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/>
            </a:lvl1pPr>
          </a:lstStyle>
          <a:p>
            <a:pPr rtl="0"/>
            <a:fld id="{29A6D377-CE9F-42F4-9401-7CF08A855EE4}" type="datetime1"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2025/9/2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/>
            </a:lvl1pPr>
          </a:lstStyle>
          <a:p>
            <a:pPr rtl="0"/>
            <a:fld id="{E2C230DF-5933-439D-898F-38E9AC9BA688}" type="slidenum">
              <a:rPr lang="ja-JP" smtClean="0">
                <a:latin typeface="Meiryo UI" panose="020B0604030504040204" pitchFamily="50" charset="-128"/>
                <a:ea typeface="Meiryo UI" panose="020B0604030504040204" pitchFamily="50" charset="-128"/>
              </a:rPr>
              <a:t>‹#›</a:t>
            </a:fld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ヘッダー プレースホルダー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/>
            </a:lvl1pPr>
          </a:lstStyle>
          <a:p>
            <a:pPr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F0A38C37-4D1D-465C-9C93-03A26BBDD059}" type="datetime1">
              <a:rPr lang="ja-JP" altLang="en-US" smtClean="0">
                <a:ea typeface="Meiryo UI" panose="020B0604030504040204" pitchFamily="50" charset="-128"/>
              </a:rPr>
              <a:t>2025/9/2</a:t>
            </a:fld>
            <a:endParaRPr dirty="0">
              <a:ea typeface="Meiryo UI" panose="020B0604030504040204" pitchFamily="50" charset="-128"/>
            </a:endParaRP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ja-JP"/>
            </a:defPPr>
          </a:lstStyle>
          <a:p>
            <a:pPr rtl="0"/>
            <a:endParaRPr lang="ja-JP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ja-JP"/>
            </a:defPPr>
          </a:lstStyle>
          <a:p>
            <a:pPr lvl="0" rtl="0"/>
            <a:r>
              <a:rPr lang="ja-JP" dirty="0"/>
              <a:t>クリックしてマスター テキストのスタイルを編集</a:t>
            </a:r>
          </a:p>
          <a:p>
            <a:pPr lvl="1" rtl="0"/>
            <a:r>
              <a:rPr lang="ja-JP" dirty="0"/>
              <a:t>第 2 レベル</a:t>
            </a:r>
          </a:p>
          <a:p>
            <a:pPr lvl="2" rtl="0"/>
            <a:r>
              <a:rPr lang="ja-JP" dirty="0"/>
              <a:t>第 3 レベル</a:t>
            </a:r>
          </a:p>
          <a:p>
            <a:pPr lvl="3" rtl="0"/>
            <a:r>
              <a:rPr lang="ja-JP" dirty="0"/>
              <a:t>第 4 レベル</a:t>
            </a:r>
          </a:p>
          <a:p>
            <a:pPr lvl="4" rtl="0"/>
            <a:r>
              <a:rPr lang="ja-JP" dirty="0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>
              <a:ea typeface="Meiryo UI" panose="020B0604030504040204" pitchFamily="50" charset="-128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ja-JP" sz="12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A89C7E07-3C67-C64C-8DA0-0404F6303970}" type="slidenum">
              <a:rPr lang="en-US" altLang="ja-JP" smtClean="0"/>
              <a:pPr/>
              <a:t>‹#›</a:t>
            </a:fld>
            <a:endParaRPr lang="en-US" altLang="en-US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lang="ja-JP"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6pPr>
    <a:lvl7pPr marL="27432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7pPr>
    <a:lvl8pPr marL="32004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8pPr>
    <a:lvl9pPr marL="3657600" algn="l" defTabSz="914400" rtl="0" eaLnBrk="1" latinLnBrk="0" hangingPunct="1">
      <a:defRPr lang="ja-JP" sz="1200" kern="1200">
        <a:solidFill>
          <a:schemeClr val="tx1"/>
        </a:solidFill>
        <a:latin typeface="+mn-ea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725628-3A68-42F4-BA86-981817953149}" type="slidenum">
              <a:rPr lang="en-US" altLang="ja-JP" smtClean="0"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925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画像 4">
            <a:extLst>
              <a:ext uri="{FF2B5EF4-FFF2-40B4-BE49-F238E27FC236}">
                <a16:creationId xmlns:a16="http://schemas.microsoft.com/office/drawing/2014/main" id="{828C6A30-B015-4C9D-5D17-43B2D7D25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7" name="長方形 20">
            <a:extLst>
              <a:ext uri="{FF2B5EF4-FFF2-40B4-BE49-F238E27FC236}">
                <a16:creationId xmlns:a16="http://schemas.microsoft.com/office/drawing/2014/main" id="{270A21C1-00FC-386B-1FC9-95A30B080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​​コネクタ(S) 22">
            <a:extLst>
              <a:ext uri="{FF2B5EF4-FFF2-40B4-BE49-F238E27FC236}">
                <a16:creationId xmlns:a16="http://schemas.microsoft.com/office/drawing/2014/main" id="{39C10A96-21A9-E478-A5BA-97133FACC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1EF38D9D-6BA0-FE6A-7083-0A852243F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algn="l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タイトルの書式設定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279E896A-A75F-FA1E-6A1A-74A90BCE55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>
            <a:lvl1pPr>
              <a:defRPr sz="1800"/>
            </a:lvl1pPr>
          </a:lstStyle>
          <a:p>
            <a:pPr rtl="0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サブタイトルの書式設定</a:t>
            </a:r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画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図プレースホルダー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、コンテンツ、表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フリーフォーム(F)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フリーフォーム(F)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フリーフォーム(F)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9144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82880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6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画像 4">
            <a:extLst>
              <a:ext uri="{FF2B5EF4-FFF2-40B4-BE49-F238E27FC236}">
                <a16:creationId xmlns:a16="http://schemas.microsoft.com/office/drawing/2014/main" id="{E67BE69C-7D53-B488-6C73-CA0A9A5AE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16" name="長方形 20">
            <a:extLst>
              <a:ext uri="{FF2B5EF4-FFF2-40B4-BE49-F238E27FC236}">
                <a16:creationId xmlns:a16="http://schemas.microsoft.com/office/drawing/2014/main" id="{1E583226-42FC-282D-575E-D2CE72285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2A12F362-4C9E-A9BD-6688-1B26CFB03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algn="l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タイトルの書式設定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サブタイトル 2">
            <a:extLst>
              <a:ext uri="{FF2B5EF4-FFF2-40B4-BE49-F238E27FC236}">
                <a16:creationId xmlns:a16="http://schemas.microsoft.com/office/drawing/2014/main" id="{E590869F-10B8-C2CC-3E4F-6973DB49F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>
            <a:lvl1pPr>
              <a:defRPr sz="1800"/>
            </a:lvl1pPr>
          </a:lstStyle>
          <a:p>
            <a:pPr rtl="0"/>
            <a:r>
              <a:rPr lang="ja-JP" altLang="en-US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マスター サブタイトルの書式設定</a:t>
            </a:r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995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grpSp>
        <p:nvGrpSpPr>
          <p:cNvPr id="3" name="グループ 10">
            <a:extLst>
              <a:ext uri="{FF2B5EF4-FFF2-40B4-BE49-F238E27FC236}">
                <a16:creationId xmlns:a16="http://schemas.microsoft.com/office/drawing/2014/main" id="{62A5E180-3609-5D6F-E157-073E249D2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5" name="フリーフォーム(F) 4">
              <a:extLst>
                <a:ext uri="{FF2B5EF4-FFF2-40B4-BE49-F238E27FC236}">
                  <a16:creationId xmlns:a16="http://schemas.microsoft.com/office/drawing/2014/main" id="{E07B480F-2070-40D1-CC9B-F3C3204CCBF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" name="フリーフォーム(F) 5">
              <a:extLst>
                <a:ext uri="{FF2B5EF4-FFF2-40B4-BE49-F238E27FC236}">
                  <a16:creationId xmlns:a16="http://schemas.microsoft.com/office/drawing/2014/main" id="{1F2206A6-AF99-2311-120A-B2BBB3783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" name="フリーフォーム(F) 7">
              <a:extLst>
                <a:ext uri="{FF2B5EF4-FFF2-40B4-BE49-F238E27FC236}">
                  <a16:creationId xmlns:a16="http://schemas.microsoft.com/office/drawing/2014/main" id="{0DBA6563-C18D-3E72-894C-8B2E57E77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487713"/>
          </a:xfrm>
          <a:prstGeom prst="rect">
            <a:avLst/>
          </a:prstGeom>
        </p:spPr>
        <p:txBody>
          <a:bodyPr lIns="36000" tIns="72000" rIns="36000" bIns="36000" rtlCol="0" anchor="t" anchorCtr="0">
            <a:noAutofit/>
          </a:bodyPr>
          <a:lstStyle>
            <a:lvl1pPr>
              <a:defRPr lang="ja-JP" sz="28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0EA4F067-346A-F278-6948-068875EA22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794518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>
            <a:noAutofit/>
          </a:bodyPr>
          <a:lstStyle>
            <a:lvl1pPr indent="-180000">
              <a:defRPr sz="1800"/>
            </a:lvl1pPr>
            <a:lvl2pPr indent="-180000">
              <a:defRPr sz="1800"/>
            </a:lvl2pPr>
            <a:lvl3pPr indent="-180000">
              <a:defRPr sz="1800"/>
            </a:lvl3pPr>
            <a:lvl4pPr indent="-180000">
              <a:defRPr sz="1800"/>
            </a:lvl4pPr>
            <a:lvl5pPr indent="-180000">
              <a:defRPr sz="18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93F8D4B-2F40-90BC-FCEE-27D3E6084A4A}"/>
              </a:ext>
            </a:extLst>
          </p:cNvPr>
          <p:cNvSpPr/>
          <p:nvPr userDrawn="1"/>
        </p:nvSpPr>
        <p:spPr>
          <a:xfrm>
            <a:off x="263050" y="202399"/>
            <a:ext cx="276046" cy="487713"/>
          </a:xfrm>
          <a:prstGeom prst="rect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コンテンツ プレースホルダー 17">
            <a:extLst>
              <a:ext uri="{FF2B5EF4-FFF2-40B4-BE49-F238E27FC236}">
                <a16:creationId xmlns:a16="http://schemas.microsoft.com/office/drawing/2014/main" id="{888CFBBE-D5EC-CA0A-85FF-23B6F58E6E7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3725" y="1682497"/>
            <a:ext cx="10972800" cy="4554791"/>
          </a:xfrm>
          <a:solidFill>
            <a:schemeClr val="tx1"/>
          </a:solidFill>
        </p:spPr>
        <p:txBody>
          <a:bodyPr>
            <a:normAutofit/>
          </a:bodyPr>
          <a:lstStyle>
            <a:lvl1pPr indent="-180000">
              <a:defRPr sz="1400"/>
            </a:lvl1pPr>
            <a:lvl2pPr indent="-180000">
              <a:defRPr sz="1400"/>
            </a:lvl2pPr>
            <a:lvl3pPr indent="-180000">
              <a:defRPr sz="1400"/>
            </a:lvl3pPr>
            <a:lvl4pPr indent="-180000">
              <a:defRPr sz="1400"/>
            </a:lvl4pPr>
            <a:lvl5pPr indent="-180000">
              <a:defRPr sz="1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議題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オートシェイプ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8" name="フリーフォーム(F)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9" name="フリーフォーム(F)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+mj-lt"/>
                <a:ea typeface="Meiryo UI" panose="020B0604030504040204" pitchFamily="50" charset="-128"/>
              </a:endParaRPr>
            </a:p>
          </p:txBody>
        </p:sp>
      </p:grpSp>
      <p:sp>
        <p:nvSpPr>
          <p:cNvPr id="12" name="タイトル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3"/>
            <a:ext cx="11035389" cy="452120"/>
          </a:xfrm>
          <a:prstGeom prst="rect">
            <a:avLst/>
          </a:prstGeom>
          <a:solidFill>
            <a:schemeClr val="tx1"/>
          </a:solidFill>
        </p:spPr>
        <p:txBody>
          <a:bodyPr lIns="0" tIns="0" rIns="0" bIns="0" rtlCol="0" anchor="ctr" anchorCtr="0">
            <a:noAutofit/>
          </a:bodyPr>
          <a:lstStyle>
            <a:lvl1pPr>
              <a:defRPr lang="ja-JP" sz="1800" b="1" i="0" spc="50" baseline="0">
                <a:latin typeface="+mj-lt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1724072"/>
            <a:ext cx="11035389" cy="4266363"/>
          </a:xfrm>
          <a:solidFill>
            <a:schemeClr val="tx1"/>
          </a:solidFill>
        </p:spPr>
        <p:txBody>
          <a:bodyPr lIns="0" tIns="90000" rIns="0" bIns="0" rtlCol="0">
            <a:normAutofit/>
          </a:bodyPr>
          <a:lstStyle>
            <a:lvl1pPr marL="283464" indent="-283464">
              <a:lnSpc>
                <a:spcPct val="9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1400" b="1" i="0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indent="-283464">
              <a:lnSpc>
                <a:spcPct val="90000"/>
              </a:lnSpc>
              <a:spcBef>
                <a:spcPts val="600"/>
              </a:spcBef>
              <a:defRPr lang="ja-JP" sz="1400">
                <a:latin typeface="+mj-lt"/>
                <a:ea typeface="Meiryo UI" panose="020B0604030504040204" pitchFamily="50" charset="-128"/>
              </a:defRPr>
            </a:lvl2pPr>
            <a:lvl3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3pPr>
            <a:lvl4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4pPr>
            <a:lvl5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43" name="スライド番号プレースホルダー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+mj-lt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42" name="日付プレースホルダー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+mj-lt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コンテンツ プレースホルダー 5">
            <a:extLst>
              <a:ext uri="{FF2B5EF4-FFF2-40B4-BE49-F238E27FC236}">
                <a16:creationId xmlns:a16="http://schemas.microsoft.com/office/drawing/2014/main" id="{B5E02277-7713-2FC2-8F0F-E3BC4442F0D8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94359" y="733137"/>
            <a:ext cx="11035389" cy="900575"/>
          </a:xfrm>
          <a:solidFill>
            <a:schemeClr val="tx1"/>
          </a:solidFill>
        </p:spPr>
        <p:txBody>
          <a:bodyPr lIns="0" tIns="36000" rIns="0" bIns="0" rtlCol="0">
            <a:normAutofit/>
          </a:bodyPr>
          <a:lstStyle>
            <a:lvl1pPr marL="283464" indent="-283464">
              <a:lnSpc>
                <a:spcPct val="9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ja-JP" sz="1400" b="1" i="0" kern="1200" dirty="0">
                <a:solidFill>
                  <a:schemeClr val="tx2">
                    <a:lumMod val="75000"/>
                  </a:schemeClr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indent="-283464">
              <a:lnSpc>
                <a:spcPct val="90000"/>
              </a:lnSpc>
              <a:spcBef>
                <a:spcPts val="600"/>
              </a:spcBef>
              <a:defRPr lang="ja-JP" sz="1400">
                <a:latin typeface="+mj-lt"/>
                <a:ea typeface="Meiryo UI" panose="020B0604030504040204" pitchFamily="50" charset="-128"/>
              </a:defRPr>
            </a:lvl2pPr>
            <a:lvl3pPr marL="1143000" indent="-282575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3pPr>
            <a:lvl4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4pPr>
            <a:lvl5pPr indent="-283464">
              <a:lnSpc>
                <a:spcPct val="90000"/>
              </a:lnSpc>
              <a:spcBef>
                <a:spcPts val="1800"/>
              </a:spcBef>
              <a:defRPr lang="ja-JP" sz="1400">
                <a:latin typeface="+mj-lt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のタイトル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ja-JP" sz="20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/>
              <a:t>アイコンをクリックして画像を追加</a:t>
            </a: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6000" b="1" i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/>
              <a:t>クリックしてタイトルを追加 </a:t>
            </a:r>
          </a:p>
        </p:txBody>
      </p:sp>
      <p:sp>
        <p:nvSpPr>
          <p:cNvPr id="7" name="長方形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 rtl="0"/>
            <a:endParaRPr 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アイコンをクリックして画像を追加</a:t>
            </a:r>
          </a:p>
        </p:txBody>
      </p: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  <p:cxnSp>
        <p:nvCxnSpPr>
          <p:cNvPr id="7" name="直線​​コネクタ(S)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概要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グループ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フリーフォーム(F)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タイトル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​​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ja-JP" sz="6000" b="1" i="0" spc="100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grpSp>
        <p:nvGrpSpPr>
          <p:cNvPr id="9" name="グループ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フリーフォーム(F)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フリーフォーム(F)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フリーフォーム(F)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直線​​コネクタ(S)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プレースホルダー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ja-JP" sz="2400" b="1" i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lang="ja-JP" sz="4000"/>
            </a:lvl2pPr>
            <a:lvl3pPr>
              <a:defRPr lang="ja-JP" sz="4000"/>
            </a:lvl3pPr>
            <a:lvl4pPr>
              <a:defRPr lang="ja-JP" sz="4000"/>
            </a:lvl4pPr>
            <a:lvl5pPr>
              <a:defRPr lang="ja-JP" sz="4000"/>
            </a:lvl5pPr>
          </a:lstStyle>
          <a:p>
            <a:pPr lvl="0" rtl="0"/>
            <a:r>
              <a:rPr lang="ja-JP" altLang="en-US" noProof="0" dirty="0"/>
              <a:t>クリックしてテキストを追加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 2 段組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フリーフォーム(F)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943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3" name="コンテンツ プレースホルダー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オートシェイプ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フリーフォーム(F)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フリーフォーム(F)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8" name="フリーフォーム(F)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フリーフォーム(F)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ja-JP"/>
              </a:defPPr>
            </a:lstStyle>
            <a:p>
              <a:pPr rtl="0"/>
              <a:endParaRPr lang="ja-JP" altLang="en-US" noProof="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ja-JP" sz="4400" b="1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 noProof="0" dirty="0"/>
              <a:t>クリックしてタイトルを追加 </a:t>
            </a:r>
          </a:p>
        </p:txBody>
      </p:sp>
      <p:cxnSp>
        <p:nvCxnSpPr>
          <p:cNvPr id="4" name="直線​​コネクタ(S)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コンテンツ プレースホルダー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1371600" indent="0">
              <a:spcBef>
                <a:spcPts val="1800"/>
              </a:spcBef>
              <a:buFont typeface="+mj-lt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ja-JP" sz="2000"/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endParaRPr lang="ja-JP" altLang="en-US" noProof="0" dirty="0"/>
          </a:p>
        </p:txBody>
      </p:sp>
      <p:sp>
        <p:nvSpPr>
          <p:cNvPr id="2" name="コンテンツ プレースホルダー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283464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 marL="5486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 marL="82296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 marL="1005840" indent="-283464">
              <a:spcBef>
                <a:spcPts val="1800"/>
              </a:spcBef>
              <a:defRPr lang="ja-JP" sz="20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 rtl="0"/>
            <a:r>
              <a:rPr lang="ja-JP" altLang="en-US" noProof="0" dirty="0"/>
              <a:t>クリックしてコンテンツを追加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ja-JP"/>
            </a:defPPr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257300"/>
            <a:ext cx="10382250" cy="4919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</a:lstStyle>
          <a:p>
            <a:pPr lvl="0" rtl="0"/>
            <a:r>
              <a:rPr lang="ja-JP" altLang="en-US" noProof="0" dirty="0"/>
              <a:t>クリックしてマスター テキストのスタイルを編集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2" name="タイトル プレースホルダー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57573"/>
            <a:ext cx="10401300" cy="646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ja-JP"/>
            </a:defPPr>
          </a:lstStyle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0" name="日付プレースホルダー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0" i="0">
                <a:solidFill>
                  <a:schemeClr val="bg1"/>
                </a:solidFill>
                <a:latin typeface="+mj-lt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2" name="スライド番号プレースホルダー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ja-JP" sz="1100" b="1" i="0">
                <a:solidFill>
                  <a:schemeClr val="bg1"/>
                </a:solidFill>
                <a:latin typeface="+mj-lt"/>
                <a:ea typeface="Meiryo UI" panose="020B0604030504040204" pitchFamily="50" charset="-128"/>
              </a:defRPr>
            </a:lvl1pPr>
          </a:lstStyle>
          <a:p>
            <a:fld id="{294A09A9-5501-47C1-A89A-A340965A2BE2}" type="slidenum">
              <a:rPr lang="en-US" altLang="ja-JP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04" r:id="rId2"/>
    <p:sldLayoutId id="2147483698" r:id="rId3"/>
    <p:sldLayoutId id="2147483710" r:id="rId4"/>
    <p:sldLayoutId id="2147483700" r:id="rId5"/>
    <p:sldLayoutId id="2147483701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3" r:id="rId13"/>
    <p:sldLayoutId id="2147483712" r:id="rId14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1" lang="ja-JP" sz="2800" b="1" i="0" kern="1200" spc="100" baseline="0">
          <a:solidFill>
            <a:schemeClr val="bg1"/>
          </a:solidFill>
          <a:latin typeface="+mj-lt"/>
          <a:ea typeface="Meiryo UI" panose="020B0604030504040204" pitchFamily="50" charset="-128"/>
          <a:cs typeface="+mj-cs"/>
        </a:defRPr>
      </a:lvl1pPr>
      <a:lvl2pPr eaLnBrk="1" hangingPunct="1">
        <a:defRPr kumimoji="1" lang="ja-JP">
          <a:solidFill>
            <a:schemeClr val="tx2"/>
          </a:solidFill>
        </a:defRPr>
      </a:lvl2pPr>
      <a:lvl3pPr eaLnBrk="1" hangingPunct="1">
        <a:defRPr kumimoji="1" lang="ja-JP">
          <a:solidFill>
            <a:schemeClr val="tx2"/>
          </a:solidFill>
        </a:defRPr>
      </a:lvl3pPr>
      <a:lvl4pPr eaLnBrk="1" hangingPunct="1">
        <a:defRPr kumimoji="1" lang="ja-JP">
          <a:solidFill>
            <a:schemeClr val="tx2"/>
          </a:solidFill>
        </a:defRPr>
      </a:lvl4pPr>
      <a:lvl5pPr eaLnBrk="1" hangingPunct="1">
        <a:defRPr kumimoji="1" lang="ja-JP">
          <a:solidFill>
            <a:schemeClr val="tx2"/>
          </a:solidFill>
        </a:defRPr>
      </a:lvl5pPr>
      <a:lvl6pPr eaLnBrk="1" hangingPunct="1">
        <a:defRPr kumimoji="1" lang="ja-JP">
          <a:solidFill>
            <a:schemeClr val="tx2"/>
          </a:solidFill>
        </a:defRPr>
      </a:lvl6pPr>
      <a:lvl7pPr eaLnBrk="1" hangingPunct="1">
        <a:defRPr kumimoji="1" lang="ja-JP">
          <a:solidFill>
            <a:schemeClr val="tx2"/>
          </a:solidFill>
        </a:defRPr>
      </a:lvl7pPr>
      <a:lvl8pPr eaLnBrk="1" hangingPunct="1">
        <a:defRPr kumimoji="1" lang="ja-JP">
          <a:solidFill>
            <a:schemeClr val="tx2"/>
          </a:solidFill>
        </a:defRPr>
      </a:lvl8pPr>
      <a:lvl9pPr eaLnBrk="1" hangingPunct="1">
        <a:defRPr kumimoji="1" lang="ja-JP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400" b="0" i="0" kern="1200">
          <a:solidFill>
            <a:schemeClr val="bg1"/>
          </a:solidFill>
          <a:latin typeface="+mj-lt"/>
          <a:ea typeface="Meiryo UI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1pPr>
      <a:lvl2pPr marL="4572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2pPr>
      <a:lvl3pPr marL="9144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3pPr>
      <a:lvl4pPr marL="13716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18288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2860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6pPr>
      <a:lvl7pPr marL="27432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7pPr>
      <a:lvl8pPr marL="32004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8pPr>
      <a:lvl9pPr marL="3657600" algn="l" defTabSz="914400" rtl="0" eaLnBrk="1" latinLnBrk="0" hangingPunct="1">
        <a:defRPr kumimoji="1" lang="ja-JP" sz="1800" kern="1200">
          <a:solidFill>
            <a:schemeClr val="tx1"/>
          </a:solidFill>
          <a:latin typeface="+mn-ea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18">
            <a:extLst>
              <a:ext uri="{FF2B5EF4-FFF2-40B4-BE49-F238E27FC236}">
                <a16:creationId xmlns:a16="http://schemas.microsoft.com/office/drawing/2014/main" id="{96214BD4-0C0D-AED9-8077-09A8D4D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画像 4">
            <a:extLst>
              <a:ext uri="{FF2B5EF4-FFF2-40B4-BE49-F238E27FC236}">
                <a16:creationId xmlns:a16="http://schemas.microsoft.com/office/drawing/2014/main" id="{3F74730F-4035-3398-0E73-A5C975355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2444" b="-1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11" name="長方形 20">
            <a:extLst>
              <a:ext uri="{FF2B5EF4-FFF2-40B4-BE49-F238E27FC236}">
                <a16:creationId xmlns:a16="http://schemas.microsoft.com/office/drawing/2014/main" id="{643302DE-DF30-999F-BE26-DA34D1B67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F4FCCA6-820C-442C-8D6A-444C5E2F6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09349" y="3429000"/>
            <a:ext cx="7501651" cy="1090938"/>
          </a:xfrm>
        </p:spPr>
        <p:txBody>
          <a:bodyPr rtlCol="0" anchor="b">
            <a:normAutofit/>
          </a:bodyPr>
          <a:lstStyle/>
          <a:p>
            <a:pPr algn="l"/>
            <a:r>
              <a:rPr lang="ja-JP" altLang="en-US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内部結合テスト計画書</a:t>
            </a:r>
            <a:endParaRPr lang="en-US" altLang="ja-JP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3C95CDDC-1094-C717-D8B9-278041A06EAC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09349" y="4779313"/>
            <a:ext cx="7501650" cy="514816"/>
          </a:xfrm>
        </p:spPr>
        <p:txBody>
          <a:bodyPr rtlCol="0" anchor="t">
            <a:normAutofit/>
          </a:bodyPr>
          <a:lstStyle/>
          <a:p>
            <a:pPr rtl="0"/>
            <a:endParaRPr lang="ja-JP" altLang="en-US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4" name="直線​​コネクタ(S) 22">
            <a:extLst>
              <a:ext uri="{FF2B5EF4-FFF2-40B4-BE49-F238E27FC236}">
                <a16:creationId xmlns:a16="http://schemas.microsoft.com/office/drawing/2014/main" id="{88930BD0-1FF0-38AC-A519-35CFFFA25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09349" y="4666480"/>
            <a:ext cx="6832499" cy="0"/>
          </a:xfrm>
          <a:prstGeom prst="line">
            <a:avLst/>
          </a:prstGeom>
          <a:ln w="22225">
            <a:solidFill>
              <a:srgbClr val="4AC4E3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25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41986-85E3-C9A0-4B03-E1605C8F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目次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F60126-0501-AF98-D3C6-049076F5BC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254BE4-DD65-FEAC-6357-AA9A98E93B9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3725" y="1682497"/>
            <a:ext cx="5358188" cy="4554791"/>
          </a:xfrm>
        </p:spPr>
        <p:txBody>
          <a:bodyPr>
            <a:normAutofit/>
          </a:bodyPr>
          <a:lstStyle/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本書の概要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ja-JP" altLang="en-US" dirty="0"/>
              <a:t>テストスコープ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 err="1"/>
              <a:t>IT</a:t>
            </a:r>
            <a:r>
              <a:rPr lang="en-US" altLang="ja-JP" dirty="0" err="1"/>
              <a:t>a</a:t>
            </a:r>
            <a:r>
              <a:rPr lang="ja-JP" altLang="en-US" dirty="0"/>
              <a:t>テスト範囲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開発成果物とテストスコープ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en-US" altLang="ja-JP" dirty="0" err="1"/>
              <a:t>ITa</a:t>
            </a:r>
            <a:r>
              <a:rPr lang="ja-JP" altLang="en-US" dirty="0"/>
              <a:t>実施方針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/>
              <a:t>Ita</a:t>
            </a:r>
            <a:r>
              <a:rPr kumimoji="1" lang="ja-JP" altLang="en-US" dirty="0"/>
              <a:t>検証方針・観点</a:t>
            </a:r>
            <a:endParaRPr kumimoji="1"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en-US" altLang="ja-JP" dirty="0"/>
              <a:t>E2E</a:t>
            </a:r>
            <a:r>
              <a:rPr lang="ja-JP" altLang="en-US" dirty="0"/>
              <a:t>シナリオ特定方法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kumimoji="1" lang="ja-JP" altLang="en-US" dirty="0"/>
              <a:t>現新比較実施方式</a:t>
            </a:r>
            <a:endParaRPr kumimoji="1"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en-US" altLang="ja-JP" dirty="0"/>
              <a:t>PT</a:t>
            </a:r>
            <a:r>
              <a:rPr lang="ja-JP" altLang="en-US" dirty="0"/>
              <a:t>基礎検証実行条件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en-US" altLang="ja-JP" dirty="0" err="1"/>
              <a:t>ITa</a:t>
            </a:r>
            <a:r>
              <a:rPr lang="ja-JP" altLang="en-US" dirty="0"/>
              <a:t>エビデンスの取得内容</a:t>
            </a:r>
            <a:endParaRPr lang="en-US" altLang="ja-JP" dirty="0"/>
          </a:p>
          <a:p>
            <a:pPr marL="391500" indent="-342900">
              <a:buFont typeface="+mj-lt"/>
              <a:buAutoNum type="arabicPeriod"/>
            </a:pPr>
            <a:r>
              <a:rPr kumimoji="1" lang="en-US" altLang="ja-JP" dirty="0" err="1"/>
              <a:t>ITa</a:t>
            </a:r>
            <a:r>
              <a:rPr kumimoji="1" lang="ja-JP" altLang="en-US" dirty="0"/>
              <a:t>データ準備</a:t>
            </a:r>
            <a:endParaRPr kumimoji="1" lang="en-US" altLang="ja-JP" dirty="0"/>
          </a:p>
          <a:p>
            <a:pPr marL="391500" indent="-342900">
              <a:buFont typeface="+mj-lt"/>
              <a:buAutoNum type="arabicPeriod"/>
            </a:pPr>
            <a:r>
              <a:rPr lang="ja-JP" altLang="en-US" dirty="0"/>
              <a:t>テスト管理プロセス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テスト準備プロセス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テスト実行プロセス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kumimoji="1" lang="ja-JP" altLang="en-US" dirty="0"/>
              <a:t>障害管理プロセス</a:t>
            </a:r>
            <a:endParaRPr kumimoji="1"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テストメトリクス</a:t>
            </a:r>
            <a:endParaRPr lang="en-US" altLang="ja-JP" dirty="0"/>
          </a:p>
        </p:txBody>
      </p:sp>
      <p:sp>
        <p:nvSpPr>
          <p:cNvPr id="5" name="コンテンツ プレースホルダー 3">
            <a:extLst>
              <a:ext uri="{FF2B5EF4-FFF2-40B4-BE49-F238E27FC236}">
                <a16:creationId xmlns:a16="http://schemas.microsoft.com/office/drawing/2014/main" id="{0BE3D1A6-C0C0-4B36-6849-04D8BE619AC4}"/>
              </a:ext>
            </a:extLst>
          </p:cNvPr>
          <p:cNvSpPr txBox="1">
            <a:spLocks/>
          </p:cNvSpPr>
          <p:nvPr/>
        </p:nvSpPr>
        <p:spPr>
          <a:xfrm>
            <a:off x="6208337" y="1682497"/>
            <a:ext cx="5358188" cy="4554791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defPPr>
              <a:defRPr lang="ja-JP"/>
            </a:defPPr>
            <a:lvl1pPr marL="228600" indent="-1800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1pPr>
            <a:lvl2pPr marL="6858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2pPr>
            <a:lvl3pPr marL="11430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3pPr>
            <a:lvl4pPr marL="16002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4pPr>
            <a:lvl5pPr marL="2057400" indent="-1800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400" b="0" i="0" kern="1200">
                <a:solidFill>
                  <a:schemeClr val="bg1"/>
                </a:solidFill>
                <a:latin typeface="+mj-lt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lang="ja-JP" sz="1800" kern="1200">
                <a:solidFill>
                  <a:schemeClr val="tx1"/>
                </a:solidFill>
                <a:latin typeface="+mn-ea"/>
                <a:ea typeface="+mn-ea"/>
                <a:cs typeface="+mn-cs"/>
              </a:defRPr>
            </a:lvl9pPr>
          </a:lstStyle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テスト環境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テスト環境構成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環境前提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接続先整理</a:t>
            </a: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テストスケジュール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en-US" altLang="ja-JP" dirty="0"/>
              <a:t>E2E</a:t>
            </a:r>
            <a:r>
              <a:rPr lang="ja-JP" altLang="en-US" dirty="0"/>
              <a:t>サイクル定義</a:t>
            </a: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テスト体制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テスト準備・実施体制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役割と責任</a:t>
            </a: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endParaRPr lang="en-US" altLang="ja-JP" dirty="0"/>
          </a:p>
          <a:p>
            <a:pPr marL="391500" indent="-342900">
              <a:buFont typeface="+mj-lt"/>
              <a:buAutoNum type="arabicPeriod" startAt="6"/>
            </a:pPr>
            <a:r>
              <a:rPr lang="ja-JP" altLang="en-US" dirty="0"/>
              <a:t>別紙：</a:t>
            </a:r>
            <a:r>
              <a:rPr lang="en-US" altLang="ja-JP" dirty="0"/>
              <a:t>Ita</a:t>
            </a:r>
            <a:r>
              <a:rPr lang="ja-JP" altLang="en-US" dirty="0"/>
              <a:t>テスト実行計画</a:t>
            </a:r>
            <a:endParaRPr lang="en-US" altLang="ja-JP" dirty="0"/>
          </a:p>
          <a:p>
            <a:pPr marL="848700" lvl="1" indent="-342900">
              <a:buFont typeface="+mj-lt"/>
              <a:buAutoNum type="arabicPeriod"/>
            </a:pPr>
            <a:r>
              <a:rPr lang="ja-JP" altLang="en-US" dirty="0"/>
              <a:t>主な記載内容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テスト実施スケジュール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体制図</a:t>
            </a:r>
            <a:r>
              <a:rPr lang="en-US" altLang="ja-JP" dirty="0"/>
              <a:t>(</a:t>
            </a:r>
            <a:r>
              <a:rPr lang="ja-JP" altLang="en-US" dirty="0"/>
              <a:t>詳細版</a:t>
            </a:r>
            <a:r>
              <a:rPr lang="en-US" altLang="ja-JP" dirty="0"/>
              <a:t>)</a:t>
            </a:r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会議体</a:t>
            </a:r>
            <a:endParaRPr lang="en-US" altLang="ja-JP" dirty="0"/>
          </a:p>
          <a:p>
            <a:pPr marL="1305900" lvl="2" indent="-342900">
              <a:buFont typeface="+mj-lt"/>
              <a:buAutoNum type="arabicPeriod"/>
            </a:pPr>
            <a:r>
              <a:rPr lang="ja-JP" altLang="en-US" dirty="0"/>
              <a:t>実施ガイド</a:t>
            </a:r>
          </a:p>
        </p:txBody>
      </p:sp>
    </p:spTree>
    <p:extLst>
      <p:ext uri="{BB962C8B-B14F-4D97-AF65-F5344CB8AC3E}">
        <p14:creationId xmlns:p14="http://schemas.microsoft.com/office/powerpoint/2010/main" val="157325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4F4CA-842D-AC2E-8A63-1C6BF6E7D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1. </a:t>
            </a:r>
            <a:r>
              <a:rPr kumimoji="1" lang="ja-JP" altLang="en-US" dirty="0"/>
              <a:t>本書の概要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AAE0A785-A816-C0A5-8C04-E438D25C1D3C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20775479"/>
              </p:ext>
            </p:extLst>
          </p:nvPr>
        </p:nvGraphicFramePr>
        <p:xfrm>
          <a:off x="593725" y="972589"/>
          <a:ext cx="10972800" cy="5290167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49722">
                  <a:extLst>
                    <a:ext uri="{9D8B030D-6E8A-4147-A177-3AD203B41FA5}">
                      <a16:colId xmlns:a16="http://schemas.microsoft.com/office/drawing/2014/main" val="228660389"/>
                    </a:ext>
                  </a:extLst>
                </a:gridCol>
                <a:gridCol w="8923078">
                  <a:extLst>
                    <a:ext uri="{9D8B030D-6E8A-4147-A177-3AD203B41FA5}">
                      <a16:colId xmlns:a16="http://schemas.microsoft.com/office/drawing/2014/main" val="2862420926"/>
                    </a:ext>
                  </a:extLst>
                </a:gridCol>
              </a:tblGrid>
              <a:tr h="1546167">
                <a:tc>
                  <a:txBody>
                    <a:bodyPr/>
                    <a:lstStyle/>
                    <a:p>
                      <a:r>
                        <a:rPr kumimoji="1" lang="en-US" altLang="ja-JP" b="0" dirty="0"/>
                        <a:t>1.1 </a:t>
                      </a:r>
                      <a:r>
                        <a:rPr kumimoji="1" lang="ja-JP" altLang="en-US" b="0" dirty="0"/>
                        <a:t>目的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0" dirty="0"/>
                        <a:t>本書は関連文書に示す各管理計画書に基づき、顧客向け</a:t>
                      </a:r>
                      <a:r>
                        <a:rPr kumimoji="1" lang="en-US" altLang="ja-JP" b="0" dirty="0"/>
                        <a:t>Web</a:t>
                      </a:r>
                      <a:r>
                        <a:rPr kumimoji="1" lang="ja-JP" altLang="en-US" b="0" dirty="0"/>
                        <a:t>システム刷新</a:t>
                      </a:r>
                      <a:r>
                        <a:rPr kumimoji="1" lang="en-US" altLang="ja-JP" b="0" dirty="0"/>
                        <a:t>(</a:t>
                      </a:r>
                      <a:r>
                        <a:rPr kumimoji="1" lang="ja-JP" altLang="en-US" b="0" dirty="0"/>
                        <a:t>以降、本プロジェクトと記載</a:t>
                      </a:r>
                      <a:r>
                        <a:rPr kumimoji="1" lang="en-US" altLang="ja-JP" b="0" dirty="0"/>
                        <a:t>)</a:t>
                      </a:r>
                      <a:r>
                        <a:rPr kumimoji="1" lang="ja-JP" altLang="en-US" b="0" dirty="0"/>
                        <a:t>における</a:t>
                      </a:r>
                      <a:r>
                        <a:rPr kumimoji="1" lang="en-US" altLang="ja-JP" b="0" dirty="0"/>
                        <a:t>ITa-2</a:t>
                      </a:r>
                      <a:r>
                        <a:rPr kumimoji="1" lang="ja-JP" altLang="en-US" b="0" dirty="0"/>
                        <a:t>工程に関する方針を定義する。</a:t>
                      </a:r>
                      <a:endParaRPr kumimoji="1" lang="en-US" altLang="ja-JP" b="0" dirty="0"/>
                    </a:p>
                    <a:p>
                      <a:r>
                        <a:rPr kumimoji="1" lang="ja-JP" altLang="en-US" b="0" dirty="0"/>
                        <a:t>テスト全体の工程定義および検証内容に関する方針は、上位文書である全体テスト計画書で定義する。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0875"/>
                  </a:ext>
                </a:extLst>
              </a:tr>
              <a:tr h="374400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</a:t>
                      </a:r>
                      <a:r>
                        <a:rPr kumimoji="1" lang="ja-JP" altLang="en-US" dirty="0"/>
                        <a:t> 関連文書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本書の位置付け及び怪文書、文書体系を以下に示す。各文書は役割分担に従って各担当によって作成される。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226031"/>
                  </a:ext>
                </a:extLst>
              </a:tr>
            </a:tbl>
          </a:graphicData>
        </a:graphic>
      </p:graphicFrame>
      <p:sp>
        <p:nvSpPr>
          <p:cNvPr id="6" name="四角形: メモ 5">
            <a:extLst>
              <a:ext uri="{FF2B5EF4-FFF2-40B4-BE49-F238E27FC236}">
                <a16:creationId xmlns:a16="http://schemas.microsoft.com/office/drawing/2014/main" id="{B1AF8F17-67D8-1CCE-33AB-86B130053FF1}"/>
              </a:ext>
            </a:extLst>
          </p:cNvPr>
          <p:cNvSpPr/>
          <p:nvPr/>
        </p:nvSpPr>
        <p:spPr>
          <a:xfrm>
            <a:off x="5544173" y="3158290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PJT</a:t>
            </a:r>
            <a:r>
              <a:rPr kumimoji="1" lang="ja-JP" altLang="en-US" sz="1400" dirty="0">
                <a:solidFill>
                  <a:schemeClr val="bg1"/>
                </a:solidFill>
              </a:rPr>
              <a:t>管理方針書</a:t>
            </a:r>
          </a:p>
        </p:txBody>
      </p:sp>
      <p:cxnSp>
        <p:nvCxnSpPr>
          <p:cNvPr id="7" name="コネクタ: カギ線 6">
            <a:extLst>
              <a:ext uri="{FF2B5EF4-FFF2-40B4-BE49-F238E27FC236}">
                <a16:creationId xmlns:a16="http://schemas.microsoft.com/office/drawing/2014/main" id="{F45EFED0-D11A-7E8E-7289-D349B3A76F09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rot="5400000">
            <a:off x="4636563" y="2625152"/>
            <a:ext cx="303137" cy="2618509"/>
          </a:xfrm>
          <a:prstGeom prst="bentConnector3">
            <a:avLst>
              <a:gd name="adj1" fmla="val 50000"/>
            </a:avLst>
          </a:prstGeom>
          <a:solidFill>
            <a:schemeClr val="tx1">
              <a:lumMod val="95000"/>
            </a:schemeClr>
          </a:solidFill>
          <a:ln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四角形: メモ 7">
            <a:extLst>
              <a:ext uri="{FF2B5EF4-FFF2-40B4-BE49-F238E27FC236}">
                <a16:creationId xmlns:a16="http://schemas.microsoft.com/office/drawing/2014/main" id="{129D51C8-1452-B5CE-30FB-E6066B0052B2}"/>
              </a:ext>
            </a:extLst>
          </p:cNvPr>
          <p:cNvSpPr/>
          <p:nvPr/>
        </p:nvSpPr>
        <p:spPr>
          <a:xfrm>
            <a:off x="5544173" y="4085975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全体テスト計画書</a:t>
            </a:r>
          </a:p>
        </p:txBody>
      </p:sp>
      <p:sp>
        <p:nvSpPr>
          <p:cNvPr id="9" name="四角形: メモ 8">
            <a:extLst>
              <a:ext uri="{FF2B5EF4-FFF2-40B4-BE49-F238E27FC236}">
                <a16:creationId xmlns:a16="http://schemas.microsoft.com/office/drawing/2014/main" id="{3D682BFC-4B6A-0F42-A90F-1B48324FA8D8}"/>
              </a:ext>
            </a:extLst>
          </p:cNvPr>
          <p:cNvSpPr/>
          <p:nvPr/>
        </p:nvSpPr>
        <p:spPr>
          <a:xfrm>
            <a:off x="2925664" y="4085975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Sprint</a:t>
            </a: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計画書</a:t>
            </a:r>
          </a:p>
        </p:txBody>
      </p:sp>
      <p:sp>
        <p:nvSpPr>
          <p:cNvPr id="12" name="四角形: メモ 11">
            <a:extLst>
              <a:ext uri="{FF2B5EF4-FFF2-40B4-BE49-F238E27FC236}">
                <a16:creationId xmlns:a16="http://schemas.microsoft.com/office/drawing/2014/main" id="{62B4ACF0-34AE-18F3-A20E-EEB44B4481ED}"/>
              </a:ext>
            </a:extLst>
          </p:cNvPr>
          <p:cNvSpPr/>
          <p:nvPr/>
        </p:nvSpPr>
        <p:spPr>
          <a:xfrm>
            <a:off x="8555349" y="4085975"/>
            <a:ext cx="1106424" cy="624548"/>
          </a:xfrm>
          <a:prstGeom prst="foldedCorner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</a:rPr>
              <a:t>移行方針書</a:t>
            </a:r>
          </a:p>
        </p:txBody>
      </p:sp>
    </p:spTree>
    <p:extLst>
      <p:ext uri="{BB962C8B-B14F-4D97-AF65-F5344CB8AC3E}">
        <p14:creationId xmlns:p14="http://schemas.microsoft.com/office/powerpoint/2010/main" val="224211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C803ED-29B1-50CB-A1DC-F10189C3E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2.1.1. Ita-2</a:t>
            </a:r>
            <a:r>
              <a:rPr kumimoji="1" lang="ja-JP" altLang="en-US" dirty="0"/>
              <a:t>テスト範囲 </a:t>
            </a:r>
            <a:r>
              <a:rPr kumimoji="1" lang="en-US" altLang="ja-JP" dirty="0"/>
              <a:t>– IT</a:t>
            </a:r>
            <a:r>
              <a:rPr lang="en-US" altLang="ja-JP" dirty="0"/>
              <a:t>a-2</a:t>
            </a:r>
            <a:r>
              <a:rPr lang="ja-JP" altLang="en-US" dirty="0"/>
              <a:t>工程の概要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41947E7-B8AE-4DB1-9857-A1F6E160B25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ITa-2</a:t>
            </a:r>
            <a:r>
              <a:rPr kumimoji="1" lang="ja-JP" altLang="en-US" dirty="0"/>
              <a:t>工程では、シナリオを通して新システム内の</a:t>
            </a:r>
            <a:r>
              <a:rPr kumimoji="1" lang="en-US" altLang="ja-JP" dirty="0"/>
              <a:t>End-to-End</a:t>
            </a:r>
            <a:r>
              <a:rPr kumimoji="1" lang="ja-JP" altLang="en-US" dirty="0"/>
              <a:t>での結合を確認する。</a:t>
            </a:r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C01A9DA7-A92B-7FE0-269A-39C3DA69085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898929667"/>
              </p:ext>
            </p:extLst>
          </p:nvPr>
        </p:nvGraphicFramePr>
        <p:xfrm>
          <a:off x="593725" y="1682750"/>
          <a:ext cx="10972800" cy="4074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70304">
                  <a:extLst>
                    <a:ext uri="{9D8B030D-6E8A-4147-A177-3AD203B41FA5}">
                      <a16:colId xmlns:a16="http://schemas.microsoft.com/office/drawing/2014/main" val="1233601516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943925745"/>
                    </a:ext>
                  </a:extLst>
                </a:gridCol>
                <a:gridCol w="8279477">
                  <a:extLst>
                    <a:ext uri="{9D8B030D-6E8A-4147-A177-3AD203B41FA5}">
                      <a16:colId xmlns:a16="http://schemas.microsoft.com/office/drawing/2014/main" val="2901245166"/>
                    </a:ext>
                  </a:extLst>
                </a:gridCol>
                <a:gridCol w="1225492">
                  <a:extLst>
                    <a:ext uri="{9D8B030D-6E8A-4147-A177-3AD203B41FA5}">
                      <a16:colId xmlns:a16="http://schemas.microsoft.com/office/drawing/2014/main" val="63595413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テスト工程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テスト目的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Agile/Waterfall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6454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Sprint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単体テスト</a:t>
                      </a:r>
                      <a:r>
                        <a:rPr kumimoji="1" lang="en-US" altLang="ja-JP" sz="1400" dirty="0">
                          <a:latin typeface="+mj-lt"/>
                        </a:rPr>
                        <a:t>UT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単一モジュールが、機能仕様や画面のレイアウト等要件を満たしていることを検証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Agile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9128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ITa-1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モジュール間の連携が、機能仕様やインターフェース定義を満たしていることを検証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2389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単一システム内の</a:t>
                      </a:r>
                      <a:r>
                        <a:rPr kumimoji="1" lang="en-US" altLang="ja-JP" sz="1400" dirty="0">
                          <a:latin typeface="+mj-lt"/>
                        </a:rPr>
                        <a:t>E2E</a:t>
                      </a:r>
                      <a:r>
                        <a:rPr kumimoji="1" lang="ja-JP" altLang="en-US" sz="1400" dirty="0">
                          <a:latin typeface="+mj-lt"/>
                        </a:rPr>
                        <a:t>検証を通じて同システムの機能が、業務フローの記載を満たしていることを検証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Waterfall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163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 err="1">
                          <a:latin typeface="+mj-lt"/>
                        </a:rPr>
                        <a:t>ITb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社内システムとの接続検証を通じてシステム間の連携が、インターフェース定義を満たしていることを検証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763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553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085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43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957651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D1BCDB5-F57A-1C9E-ED17-D5C457E7A80A}"/>
              </a:ext>
            </a:extLst>
          </p:cNvPr>
          <p:cNvSpPr/>
          <p:nvPr/>
        </p:nvSpPr>
        <p:spPr>
          <a:xfrm>
            <a:off x="532015" y="3241964"/>
            <a:ext cx="11066260" cy="5237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37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4DFC7C-3533-0BDF-0E2B-668D05A9C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2.1.2. ITa-2</a:t>
            </a:r>
            <a:r>
              <a:rPr kumimoji="1" lang="ja-JP" altLang="en-US" dirty="0"/>
              <a:t>テスト範囲 </a:t>
            </a:r>
            <a:r>
              <a:rPr kumimoji="1" lang="en-US" altLang="ja-JP" dirty="0"/>
              <a:t>- </a:t>
            </a:r>
            <a:r>
              <a:rPr kumimoji="1" lang="ja-JP" altLang="en-US" dirty="0"/>
              <a:t>テスト工程の検証内容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B191BD-D088-53AD-3642-5BA900922D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391361"/>
          </a:xfrm>
        </p:spPr>
        <p:txBody>
          <a:bodyPr/>
          <a:lstStyle/>
          <a:p>
            <a:r>
              <a:rPr kumimoji="1" lang="en-US" altLang="ja-JP" dirty="0"/>
              <a:t>ITa-</a:t>
            </a:r>
            <a:r>
              <a:rPr lang="en-US" altLang="ja-JP" dirty="0"/>
              <a:t>2</a:t>
            </a:r>
            <a:r>
              <a:rPr lang="ja-JP" altLang="en-US" dirty="0"/>
              <a:t>工程では、テスト概要に記載の</a:t>
            </a:r>
            <a:r>
              <a:rPr lang="en-US" altLang="ja-JP" dirty="0"/>
              <a:t>E2E</a:t>
            </a:r>
            <a:r>
              <a:rPr lang="ja-JP" altLang="en-US" dirty="0"/>
              <a:t>のほか、パフォーマンス基礎検証が主なテストイベントとなる。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39CCD031-B8B6-94E3-6CEC-92DD37F10B1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94017225"/>
              </p:ext>
            </p:extLst>
          </p:nvPr>
        </p:nvGraphicFramePr>
        <p:xfrm>
          <a:off x="593724" y="1682750"/>
          <a:ext cx="10972800" cy="2113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68080">
                  <a:extLst>
                    <a:ext uri="{9D8B030D-6E8A-4147-A177-3AD203B41FA5}">
                      <a16:colId xmlns:a16="http://schemas.microsoft.com/office/drawing/2014/main" val="1233601516"/>
                    </a:ext>
                  </a:extLst>
                </a:gridCol>
                <a:gridCol w="3416531">
                  <a:extLst>
                    <a:ext uri="{9D8B030D-6E8A-4147-A177-3AD203B41FA5}">
                      <a16:colId xmlns:a16="http://schemas.microsoft.com/office/drawing/2014/main" val="2901245166"/>
                    </a:ext>
                  </a:extLst>
                </a:gridCol>
                <a:gridCol w="1596043">
                  <a:extLst>
                    <a:ext uri="{9D8B030D-6E8A-4147-A177-3AD203B41FA5}">
                      <a16:colId xmlns:a16="http://schemas.microsoft.com/office/drawing/2014/main" val="2241387001"/>
                    </a:ext>
                  </a:extLst>
                </a:gridCol>
                <a:gridCol w="798022">
                  <a:extLst>
                    <a:ext uri="{9D8B030D-6E8A-4147-A177-3AD203B41FA5}">
                      <a16:colId xmlns:a16="http://schemas.microsoft.com/office/drawing/2014/main" val="2997354944"/>
                    </a:ext>
                  </a:extLst>
                </a:gridCol>
                <a:gridCol w="573578">
                  <a:extLst>
                    <a:ext uri="{9D8B030D-6E8A-4147-A177-3AD203B41FA5}">
                      <a16:colId xmlns:a16="http://schemas.microsoft.com/office/drawing/2014/main" val="2479215056"/>
                    </a:ext>
                  </a:extLst>
                </a:gridCol>
                <a:gridCol w="573578">
                  <a:extLst>
                    <a:ext uri="{9D8B030D-6E8A-4147-A177-3AD203B41FA5}">
                      <a16:colId xmlns:a16="http://schemas.microsoft.com/office/drawing/2014/main" val="455805602"/>
                    </a:ext>
                  </a:extLst>
                </a:gridCol>
                <a:gridCol w="1720735">
                  <a:extLst>
                    <a:ext uri="{9D8B030D-6E8A-4147-A177-3AD203B41FA5}">
                      <a16:colId xmlns:a16="http://schemas.microsoft.com/office/drawing/2014/main" val="635954132"/>
                    </a:ext>
                  </a:extLst>
                </a:gridCol>
                <a:gridCol w="926233">
                  <a:extLst>
                    <a:ext uri="{9D8B030D-6E8A-4147-A177-3AD203B41FA5}">
                      <a16:colId xmlns:a16="http://schemas.microsoft.com/office/drawing/2014/main" val="1560785070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テスト工程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検証内容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テスト実施単位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主幹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関係システム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Input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仕様書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対応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計画書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6454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社内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社外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416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j-lt"/>
                        </a:rPr>
                        <a:t>結合テスト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0A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業務フロー単体で、システム内に閉じた</a:t>
                      </a:r>
                      <a:r>
                        <a:rPr kumimoji="1" lang="en-US" altLang="ja-JP" sz="1400" dirty="0">
                          <a:latin typeface="+mj-lt"/>
                        </a:rPr>
                        <a:t>E2E</a:t>
                      </a:r>
                      <a:r>
                        <a:rPr kumimoji="1" lang="ja-JP" altLang="en-US" sz="1400" dirty="0">
                          <a:latin typeface="+mj-lt"/>
                        </a:rPr>
                        <a:t>を実施し、システムが要件を満たしているか検証する。</a:t>
                      </a:r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  <a:r>
                        <a:rPr kumimoji="1" lang="ja-JP" altLang="en-US" sz="1400" dirty="0">
                          <a:latin typeface="+mj-lt"/>
                        </a:rPr>
                        <a:t>のテストデータはクライアントから</a:t>
                      </a:r>
                      <a:r>
                        <a:rPr kumimoji="1" lang="en-US" altLang="ja-JP" sz="1400" dirty="0">
                          <a:latin typeface="+mj-lt"/>
                        </a:rPr>
                        <a:t>20XX</a:t>
                      </a:r>
                      <a:r>
                        <a:rPr kumimoji="1" lang="ja-JP" altLang="en-US" sz="1400" dirty="0">
                          <a:latin typeface="+mj-lt"/>
                        </a:rPr>
                        <a:t>年</a:t>
                      </a:r>
                      <a:r>
                        <a:rPr kumimoji="1" lang="en-US" altLang="ja-JP" sz="1400" dirty="0">
                          <a:latin typeface="+mj-lt"/>
                        </a:rPr>
                        <a:t>XX</a:t>
                      </a:r>
                      <a:r>
                        <a:rPr kumimoji="1" lang="ja-JP" altLang="en-US" sz="1400" dirty="0">
                          <a:latin typeface="+mj-lt"/>
                        </a:rPr>
                        <a:t>月受領のデータを活用する。</a:t>
                      </a:r>
                      <a:r>
                        <a:rPr kumimoji="1" lang="en-US" altLang="ja-JP" sz="1400" dirty="0">
                          <a:latin typeface="+mj-lt"/>
                        </a:rPr>
                        <a:t>(</a:t>
                      </a:r>
                      <a:r>
                        <a:rPr kumimoji="1" lang="ja-JP" altLang="en-US" sz="1400" dirty="0">
                          <a:latin typeface="+mj-lt"/>
                        </a:rPr>
                        <a:t>詳細は４章参照</a:t>
                      </a:r>
                      <a:r>
                        <a:rPr kumimoji="1" lang="en-US" altLang="ja-JP" sz="1400" dirty="0">
                          <a:latin typeface="+mj-lt"/>
                        </a:rPr>
                        <a:t>)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パフォーマンスの基礎検証を実施する。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-182563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テストシナリオ</a:t>
                      </a:r>
                      <a:r>
                        <a:rPr kumimoji="1" lang="en-US" altLang="ja-JP" sz="1400" dirty="0">
                          <a:latin typeface="+mj-lt"/>
                        </a:rPr>
                        <a:t>(</a:t>
                      </a:r>
                      <a:r>
                        <a:rPr kumimoji="1" lang="ja-JP" altLang="en-US" sz="1400" dirty="0">
                          <a:latin typeface="+mj-lt"/>
                        </a:rPr>
                        <a:t>業務フロー）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marL="182563" indent="-182563" algn="l"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400" dirty="0">
                          <a:latin typeface="+mj-lt"/>
                        </a:rPr>
                        <a:t>機能</a:t>
                      </a:r>
                      <a:r>
                        <a:rPr kumimoji="1" lang="en-US" altLang="ja-JP" sz="1400" dirty="0">
                          <a:latin typeface="+mj-lt"/>
                        </a:rPr>
                        <a:t>※(</a:t>
                      </a:r>
                      <a:r>
                        <a:rPr kumimoji="1" lang="ja-JP" altLang="en-US" sz="1400" dirty="0">
                          <a:latin typeface="+mj-lt"/>
                        </a:rPr>
                        <a:t>パフォーマンステスト</a:t>
                      </a:r>
                      <a:r>
                        <a:rPr kumimoji="1" lang="en-US" altLang="ja-JP" sz="1400" dirty="0">
                          <a:latin typeface="+mj-lt"/>
                        </a:rPr>
                        <a:t>)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400" dirty="0">
                          <a:latin typeface="+mj-lt"/>
                        </a:rPr>
                        <a:t>※</a:t>
                      </a:r>
                      <a:r>
                        <a:rPr kumimoji="1" lang="ja-JP" altLang="en-US" sz="1400" dirty="0">
                          <a:latin typeface="+mj-lt"/>
                        </a:rPr>
                        <a:t>代表的な機能のみ実施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400" dirty="0">
                          <a:latin typeface="+mj-lt"/>
                        </a:rPr>
                        <a:t>‐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400" dirty="0">
                          <a:latin typeface="+mj-lt"/>
                        </a:rPr>
                        <a:t>‐</a:t>
                      </a:r>
                      <a:endParaRPr kumimoji="1" lang="ja-JP" altLang="en-US" sz="140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-92075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+mj-lt"/>
                        </a:rPr>
                        <a:t>新業務フロー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marL="92075" indent="-92075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+mj-lt"/>
                        </a:rPr>
                        <a:t>新要件一覧</a:t>
                      </a:r>
                      <a:endParaRPr kumimoji="1" lang="en-US" altLang="ja-JP" sz="1400" dirty="0">
                        <a:latin typeface="+mj-lt"/>
                      </a:endParaRPr>
                    </a:p>
                    <a:p>
                      <a:pPr marL="92075" indent="-92075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dirty="0">
                          <a:latin typeface="+mj-lt"/>
                        </a:rPr>
                        <a:t>性能・拡張性要件定義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j-lt"/>
                        </a:rPr>
                        <a:t>ITa-2</a:t>
                      </a:r>
                      <a:r>
                        <a:rPr kumimoji="1" lang="ja-JP" altLang="en-US" sz="1400" dirty="0">
                          <a:latin typeface="+mj-lt"/>
                        </a:rPr>
                        <a:t>テスト計画書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416308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7F12533-EFCD-1BFF-F9F0-618B74D07743}"/>
              </a:ext>
            </a:extLst>
          </p:cNvPr>
          <p:cNvSpPr/>
          <p:nvPr/>
        </p:nvSpPr>
        <p:spPr>
          <a:xfrm>
            <a:off x="7468984" y="1317194"/>
            <a:ext cx="4097539" cy="323439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bg1"/>
                </a:solidFill>
              </a:rPr>
              <a:t>凡例：関係システム　●：関係あり、</a:t>
            </a:r>
            <a:r>
              <a:rPr kumimoji="1" lang="en-US" altLang="ja-JP" sz="1400" dirty="0">
                <a:solidFill>
                  <a:schemeClr val="bg1"/>
                </a:solidFill>
              </a:rPr>
              <a:t>-</a:t>
            </a:r>
            <a:r>
              <a:rPr kumimoji="1" lang="ja-JP" altLang="en-US" sz="1400" dirty="0">
                <a:solidFill>
                  <a:schemeClr val="bg1"/>
                </a:solidFill>
              </a:rPr>
              <a:t>：関係なし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D896AD7-4931-EB55-3F8C-9A00458D9C28}"/>
              </a:ext>
            </a:extLst>
          </p:cNvPr>
          <p:cNvSpPr/>
          <p:nvPr/>
        </p:nvSpPr>
        <p:spPr>
          <a:xfrm>
            <a:off x="871520" y="3404635"/>
            <a:ext cx="426575" cy="264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機能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1591C0-D3C4-641A-198A-9B082841EC1A}"/>
              </a:ext>
            </a:extLst>
          </p:cNvPr>
          <p:cNvSpPr/>
          <p:nvPr/>
        </p:nvSpPr>
        <p:spPr>
          <a:xfrm>
            <a:off x="1349561" y="3404635"/>
            <a:ext cx="567772" cy="264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非機能</a:t>
            </a:r>
          </a:p>
        </p:txBody>
      </p:sp>
    </p:spTree>
    <p:extLst>
      <p:ext uri="{BB962C8B-B14F-4D97-AF65-F5344CB8AC3E}">
        <p14:creationId xmlns:p14="http://schemas.microsoft.com/office/powerpoint/2010/main" val="42308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C634AA-2C6D-86B5-661F-D53B19345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2.1.3. ITa-2</a:t>
            </a:r>
            <a:r>
              <a:rPr kumimoji="1" lang="ja-JP" altLang="en-US" dirty="0"/>
              <a:t>テスト範囲</a:t>
            </a:r>
            <a:r>
              <a:rPr kumimoji="1" lang="en-US" altLang="ja-JP" dirty="0"/>
              <a:t>-</a:t>
            </a:r>
            <a:r>
              <a:rPr kumimoji="1" lang="ja-JP" altLang="en-US" dirty="0"/>
              <a:t>アプリケーションテスト範囲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E126B0-DDDF-EA80-2520-D824B50267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en-US" altLang="ja-JP" dirty="0"/>
              <a:t>ITa-2</a:t>
            </a:r>
            <a:r>
              <a:rPr kumimoji="1" lang="ja-JP" altLang="en-US" dirty="0"/>
              <a:t>工程では新システム内の結合がスコープであり、社内・社外システム共に接続は行わない。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E17BF14-9B29-033F-E524-43CA2620F57A}"/>
              </a:ext>
            </a:extLst>
          </p:cNvPr>
          <p:cNvSpPr/>
          <p:nvPr/>
        </p:nvSpPr>
        <p:spPr>
          <a:xfrm>
            <a:off x="1672020" y="3046615"/>
            <a:ext cx="8594198" cy="2689167"/>
          </a:xfrm>
          <a:prstGeom prst="rect">
            <a:avLst/>
          </a:prstGeom>
          <a:solidFill>
            <a:srgbClr val="DBE74D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b="1" u="sng" dirty="0">
                <a:solidFill>
                  <a:schemeClr val="bg1"/>
                </a:solidFill>
              </a:rPr>
              <a:t>新システム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08C9D6F-57D3-8326-1DCB-AC8681A5A889}"/>
              </a:ext>
            </a:extLst>
          </p:cNvPr>
          <p:cNvSpPr/>
          <p:nvPr/>
        </p:nvSpPr>
        <p:spPr>
          <a:xfrm>
            <a:off x="70021" y="6266377"/>
            <a:ext cx="5050619" cy="4877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DC</a:t>
            </a:r>
            <a:r>
              <a:rPr kumimoji="1" lang="ja-JP" altLang="en-US" sz="1400" dirty="0">
                <a:solidFill>
                  <a:schemeClr val="bg1"/>
                </a:solidFill>
              </a:rPr>
              <a:t>①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EE79A6-65CB-7FB1-E95E-C45A73DF735D}"/>
              </a:ext>
            </a:extLst>
          </p:cNvPr>
          <p:cNvSpPr/>
          <p:nvPr/>
        </p:nvSpPr>
        <p:spPr>
          <a:xfrm>
            <a:off x="633311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6D70D4-C1F9-57F4-CB47-477081951F4B}"/>
              </a:ext>
            </a:extLst>
          </p:cNvPr>
          <p:cNvSpPr/>
          <p:nvPr/>
        </p:nvSpPr>
        <p:spPr>
          <a:xfrm>
            <a:off x="1746152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20F56AF-3009-76AB-1449-425EB630D646}"/>
              </a:ext>
            </a:extLst>
          </p:cNvPr>
          <p:cNvSpPr/>
          <p:nvPr/>
        </p:nvSpPr>
        <p:spPr>
          <a:xfrm>
            <a:off x="2858993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246CAF-3124-E19F-D3A7-F6AB21D8BC47}"/>
              </a:ext>
            </a:extLst>
          </p:cNvPr>
          <p:cNvSpPr/>
          <p:nvPr/>
        </p:nvSpPr>
        <p:spPr>
          <a:xfrm>
            <a:off x="3973652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A454B9B-2E52-6E28-B320-71EC003B3E8D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1152666" y="5735782"/>
            <a:ext cx="2048169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405FC43-6343-F8A0-74BB-5EE19D7A39DB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2265507" y="5735782"/>
            <a:ext cx="1792966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E32ACC63-21AC-DB4F-FFDD-97EC22D87FDD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3378348" y="5735782"/>
            <a:ext cx="1503144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936A1E1A-53CD-2FB9-F402-603EAF659FC4}"/>
              </a:ext>
            </a:extLst>
          </p:cNvPr>
          <p:cNvCxnSpPr>
            <a:cxnSpLocks/>
            <a:stCxn id="10" idx="0"/>
          </p:cNvCxnSpPr>
          <p:nvPr/>
        </p:nvCxnSpPr>
        <p:spPr>
          <a:xfrm flipV="1">
            <a:off x="4493007" y="5735782"/>
            <a:ext cx="851209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ローチャート: 和接合 10">
            <a:extLst>
              <a:ext uri="{FF2B5EF4-FFF2-40B4-BE49-F238E27FC236}">
                <a16:creationId xmlns:a16="http://schemas.microsoft.com/office/drawing/2014/main" id="{D3C652B7-88AA-08E8-BE7E-761D1874374C}"/>
              </a:ext>
            </a:extLst>
          </p:cNvPr>
          <p:cNvSpPr/>
          <p:nvPr/>
        </p:nvSpPr>
        <p:spPr>
          <a:xfrm>
            <a:off x="2126556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フローチャート: 和接合 11">
            <a:extLst>
              <a:ext uri="{FF2B5EF4-FFF2-40B4-BE49-F238E27FC236}">
                <a16:creationId xmlns:a16="http://schemas.microsoft.com/office/drawing/2014/main" id="{A498F66D-5134-2E68-BE34-D4D0A5779355}"/>
              </a:ext>
            </a:extLst>
          </p:cNvPr>
          <p:cNvSpPr/>
          <p:nvPr/>
        </p:nvSpPr>
        <p:spPr>
          <a:xfrm>
            <a:off x="3058482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フローチャート: 和接合 12">
            <a:extLst>
              <a:ext uri="{FF2B5EF4-FFF2-40B4-BE49-F238E27FC236}">
                <a16:creationId xmlns:a16="http://schemas.microsoft.com/office/drawing/2014/main" id="{AFC716F1-442B-B491-9301-A9EE7882C375}"/>
              </a:ext>
            </a:extLst>
          </p:cNvPr>
          <p:cNvSpPr/>
          <p:nvPr/>
        </p:nvSpPr>
        <p:spPr>
          <a:xfrm>
            <a:off x="3980770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フローチャート: 和接合 13">
            <a:extLst>
              <a:ext uri="{FF2B5EF4-FFF2-40B4-BE49-F238E27FC236}">
                <a16:creationId xmlns:a16="http://schemas.microsoft.com/office/drawing/2014/main" id="{4A9BFDC0-B542-2FA9-F779-246BBCDE532F}"/>
              </a:ext>
            </a:extLst>
          </p:cNvPr>
          <p:cNvSpPr/>
          <p:nvPr/>
        </p:nvSpPr>
        <p:spPr>
          <a:xfrm>
            <a:off x="4763923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5D66E48-A452-6F60-FC49-EF0D457675C6}"/>
              </a:ext>
            </a:extLst>
          </p:cNvPr>
          <p:cNvSpPr/>
          <p:nvPr/>
        </p:nvSpPr>
        <p:spPr>
          <a:xfrm>
            <a:off x="5757271" y="6266377"/>
            <a:ext cx="6188114" cy="4877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chemeClr val="bg1"/>
                </a:solidFill>
              </a:rPr>
              <a:t>DC</a:t>
            </a:r>
            <a:r>
              <a:rPr kumimoji="1" lang="ja-JP" altLang="en-US" sz="1400" dirty="0">
                <a:solidFill>
                  <a:schemeClr val="bg1"/>
                </a:solidFill>
              </a:rPr>
              <a:t>➁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326F5FB-58FF-6463-D29D-65068F0F9D2D}"/>
              </a:ext>
            </a:extLst>
          </p:cNvPr>
          <p:cNvSpPr/>
          <p:nvPr/>
        </p:nvSpPr>
        <p:spPr>
          <a:xfrm>
            <a:off x="6320561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3965EF6-F642-EAB5-A949-B1908A122160}"/>
              </a:ext>
            </a:extLst>
          </p:cNvPr>
          <p:cNvSpPr/>
          <p:nvPr/>
        </p:nvSpPr>
        <p:spPr>
          <a:xfrm>
            <a:off x="7433402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7CB8C928-AC04-BCD8-C6B8-9298DA9A270C}"/>
              </a:ext>
            </a:extLst>
          </p:cNvPr>
          <p:cNvSpPr/>
          <p:nvPr/>
        </p:nvSpPr>
        <p:spPr>
          <a:xfrm>
            <a:off x="8546243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EE575CC-9313-7806-401E-3BDE48190407}"/>
              </a:ext>
            </a:extLst>
          </p:cNvPr>
          <p:cNvSpPr/>
          <p:nvPr/>
        </p:nvSpPr>
        <p:spPr>
          <a:xfrm>
            <a:off x="9660902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3503CC4-CE19-A415-40A0-BFE63BA2904B}"/>
              </a:ext>
            </a:extLst>
          </p:cNvPr>
          <p:cNvSpPr/>
          <p:nvPr/>
        </p:nvSpPr>
        <p:spPr>
          <a:xfrm>
            <a:off x="10775561" y="6390933"/>
            <a:ext cx="1038709" cy="227522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社内システム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48BAC99C-D7C3-A04D-260A-162EC20ABD59}"/>
              </a:ext>
            </a:extLst>
          </p:cNvPr>
          <p:cNvCxnSpPr>
            <a:cxnSpLocks/>
            <a:stCxn id="39" idx="0"/>
          </p:cNvCxnSpPr>
          <p:nvPr/>
        </p:nvCxnSpPr>
        <p:spPr>
          <a:xfrm flipH="1" flipV="1">
            <a:off x="5989655" y="5735782"/>
            <a:ext cx="850261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C8361C53-035E-A94B-EAE6-0ED03AEF5D35}"/>
              </a:ext>
            </a:extLst>
          </p:cNvPr>
          <p:cNvCxnSpPr>
            <a:cxnSpLocks/>
            <a:stCxn id="40" idx="0"/>
          </p:cNvCxnSpPr>
          <p:nvPr/>
        </p:nvCxnSpPr>
        <p:spPr>
          <a:xfrm flipH="1" flipV="1">
            <a:off x="6492705" y="5735782"/>
            <a:ext cx="1460052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953E0064-072D-C6C9-8D6A-35C69D5E454C}"/>
              </a:ext>
            </a:extLst>
          </p:cNvPr>
          <p:cNvCxnSpPr>
            <a:cxnSpLocks/>
            <a:stCxn id="41" idx="0"/>
          </p:cNvCxnSpPr>
          <p:nvPr/>
        </p:nvCxnSpPr>
        <p:spPr>
          <a:xfrm flipH="1" flipV="1">
            <a:off x="7193254" y="5735782"/>
            <a:ext cx="1872344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A760B590-6C42-2FE2-B86B-80D23EB84BA4}"/>
              </a:ext>
            </a:extLst>
          </p:cNvPr>
          <p:cNvCxnSpPr>
            <a:cxnSpLocks/>
            <a:stCxn id="42" idx="0"/>
          </p:cNvCxnSpPr>
          <p:nvPr/>
        </p:nvCxnSpPr>
        <p:spPr>
          <a:xfrm flipH="1" flipV="1">
            <a:off x="8196986" y="5735782"/>
            <a:ext cx="1983271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C341F9CA-6119-57E0-E0D9-6137BAD6F368}"/>
              </a:ext>
            </a:extLst>
          </p:cNvPr>
          <p:cNvCxnSpPr>
            <a:cxnSpLocks/>
            <a:stCxn id="43" idx="0"/>
          </p:cNvCxnSpPr>
          <p:nvPr/>
        </p:nvCxnSpPr>
        <p:spPr>
          <a:xfrm flipH="1" flipV="1">
            <a:off x="8847455" y="5735782"/>
            <a:ext cx="2447461" cy="65515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フローチャート: 和接合 61">
            <a:extLst>
              <a:ext uri="{FF2B5EF4-FFF2-40B4-BE49-F238E27FC236}">
                <a16:creationId xmlns:a16="http://schemas.microsoft.com/office/drawing/2014/main" id="{C29E29FB-E96E-32AB-A7EE-92BF07DC5426}"/>
              </a:ext>
            </a:extLst>
          </p:cNvPr>
          <p:cNvSpPr/>
          <p:nvPr/>
        </p:nvSpPr>
        <p:spPr>
          <a:xfrm>
            <a:off x="6911950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フローチャート: 和接合 62">
            <a:extLst>
              <a:ext uri="{FF2B5EF4-FFF2-40B4-BE49-F238E27FC236}">
                <a16:creationId xmlns:a16="http://schemas.microsoft.com/office/drawing/2014/main" id="{D6873F6B-821E-DF82-DE8E-86734C382CB1}"/>
              </a:ext>
            </a:extLst>
          </p:cNvPr>
          <p:cNvSpPr/>
          <p:nvPr/>
        </p:nvSpPr>
        <p:spPr>
          <a:xfrm>
            <a:off x="7687801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フローチャート: 和接合 63">
            <a:extLst>
              <a:ext uri="{FF2B5EF4-FFF2-40B4-BE49-F238E27FC236}">
                <a16:creationId xmlns:a16="http://schemas.microsoft.com/office/drawing/2014/main" id="{6E6BD044-5BCD-D6F1-24C7-0FB7809E16C9}"/>
              </a:ext>
            </a:extLst>
          </p:cNvPr>
          <p:cNvSpPr/>
          <p:nvPr/>
        </p:nvSpPr>
        <p:spPr>
          <a:xfrm>
            <a:off x="8662590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フローチャート: 和接合 64">
            <a:extLst>
              <a:ext uri="{FF2B5EF4-FFF2-40B4-BE49-F238E27FC236}">
                <a16:creationId xmlns:a16="http://schemas.microsoft.com/office/drawing/2014/main" id="{9096D052-B1CC-BA2F-6CD3-0DE8D491732B}"/>
              </a:ext>
            </a:extLst>
          </p:cNvPr>
          <p:cNvSpPr/>
          <p:nvPr/>
        </p:nvSpPr>
        <p:spPr>
          <a:xfrm>
            <a:off x="9554426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フローチャート: 和接合 48">
            <a:extLst>
              <a:ext uri="{FF2B5EF4-FFF2-40B4-BE49-F238E27FC236}">
                <a16:creationId xmlns:a16="http://schemas.microsoft.com/office/drawing/2014/main" id="{732B968D-CB99-1897-B1D0-8694D276D4EC}"/>
              </a:ext>
            </a:extLst>
          </p:cNvPr>
          <p:cNvSpPr/>
          <p:nvPr/>
        </p:nvSpPr>
        <p:spPr>
          <a:xfrm>
            <a:off x="6021936" y="5943600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D62BF02E-3087-62A7-80D7-D19424EAEB9F}"/>
              </a:ext>
            </a:extLst>
          </p:cNvPr>
          <p:cNvSpPr/>
          <p:nvPr/>
        </p:nvSpPr>
        <p:spPr>
          <a:xfrm>
            <a:off x="2582193" y="5860338"/>
            <a:ext cx="516155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JDBC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8E2A4CD-52AF-E0AD-E1ED-8A977C60F03E}"/>
              </a:ext>
            </a:extLst>
          </p:cNvPr>
          <p:cNvSpPr/>
          <p:nvPr/>
        </p:nvSpPr>
        <p:spPr>
          <a:xfrm>
            <a:off x="3514530" y="5860338"/>
            <a:ext cx="516155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HTTP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A4BBF61-F821-0259-0437-8C87692124C9}"/>
              </a:ext>
            </a:extLst>
          </p:cNvPr>
          <p:cNvSpPr/>
          <p:nvPr/>
        </p:nvSpPr>
        <p:spPr>
          <a:xfrm>
            <a:off x="4379231" y="5860338"/>
            <a:ext cx="516155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SCP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B708098-402B-4C37-528B-A62E07EA852B}"/>
              </a:ext>
            </a:extLst>
          </p:cNvPr>
          <p:cNvSpPr/>
          <p:nvPr/>
        </p:nvSpPr>
        <p:spPr>
          <a:xfrm>
            <a:off x="5000268" y="5860338"/>
            <a:ext cx="755703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SFTP MQ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9AC0D0C-8798-954E-DFEE-C477709BCCB9}"/>
              </a:ext>
            </a:extLst>
          </p:cNvPr>
          <p:cNvSpPr/>
          <p:nvPr/>
        </p:nvSpPr>
        <p:spPr>
          <a:xfrm>
            <a:off x="5784826" y="5835399"/>
            <a:ext cx="426575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FTP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5D75F20-7DD8-CAF5-2BA7-36ECABE40998}"/>
              </a:ext>
            </a:extLst>
          </p:cNvPr>
          <p:cNvSpPr/>
          <p:nvPr/>
        </p:nvSpPr>
        <p:spPr>
          <a:xfrm>
            <a:off x="6555443" y="5835399"/>
            <a:ext cx="426575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FTP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6F5CEAF2-472A-5B8A-285F-AB1D7CC7B4D6}"/>
              </a:ext>
            </a:extLst>
          </p:cNvPr>
          <p:cNvSpPr/>
          <p:nvPr/>
        </p:nvSpPr>
        <p:spPr>
          <a:xfrm>
            <a:off x="7345634" y="5835399"/>
            <a:ext cx="426575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FTP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746E06F-E3DC-B95B-2EA9-D2E6D1956D1A}"/>
              </a:ext>
            </a:extLst>
          </p:cNvPr>
          <p:cNvSpPr/>
          <p:nvPr/>
        </p:nvSpPr>
        <p:spPr>
          <a:xfrm>
            <a:off x="8111251" y="5835399"/>
            <a:ext cx="624549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HTTPS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4BED190-6FD5-2C5E-5C40-A5F7B6AE54B8}"/>
              </a:ext>
            </a:extLst>
          </p:cNvPr>
          <p:cNvSpPr/>
          <p:nvPr/>
        </p:nvSpPr>
        <p:spPr>
          <a:xfrm>
            <a:off x="9489203" y="5752272"/>
            <a:ext cx="624549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SMTP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AF7B1F8-92DB-3350-A8F5-8806DB73E6A2}"/>
              </a:ext>
            </a:extLst>
          </p:cNvPr>
          <p:cNvSpPr/>
          <p:nvPr/>
        </p:nvSpPr>
        <p:spPr>
          <a:xfrm>
            <a:off x="10775561" y="5621348"/>
            <a:ext cx="1038709" cy="333114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外部サービス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24A22FE2-CAC0-A1AD-8A57-161F8D504976}"/>
              </a:ext>
            </a:extLst>
          </p:cNvPr>
          <p:cNvSpPr/>
          <p:nvPr/>
        </p:nvSpPr>
        <p:spPr>
          <a:xfrm>
            <a:off x="10775561" y="5137400"/>
            <a:ext cx="1038709" cy="333114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外部サービス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DF44D98-7DCD-0626-25E0-A5815719C495}"/>
              </a:ext>
            </a:extLst>
          </p:cNvPr>
          <p:cNvSpPr/>
          <p:nvPr/>
        </p:nvSpPr>
        <p:spPr>
          <a:xfrm>
            <a:off x="10775561" y="4653452"/>
            <a:ext cx="1038709" cy="333114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bg1"/>
                </a:solidFill>
              </a:rPr>
              <a:t>外部サービス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A2079D00-8CCC-1D78-CF26-8953051F32F3}"/>
              </a:ext>
            </a:extLst>
          </p:cNvPr>
          <p:cNvCxnSpPr>
            <a:cxnSpLocks/>
            <a:stCxn id="43" idx="0"/>
            <a:endCxn id="33" idx="2"/>
          </p:cNvCxnSpPr>
          <p:nvPr/>
        </p:nvCxnSpPr>
        <p:spPr>
          <a:xfrm flipV="1">
            <a:off x="11294916" y="5954462"/>
            <a:ext cx="0" cy="436471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フローチャート: 和接合 44">
            <a:extLst>
              <a:ext uri="{FF2B5EF4-FFF2-40B4-BE49-F238E27FC236}">
                <a16:creationId xmlns:a16="http://schemas.microsoft.com/office/drawing/2014/main" id="{A991D54E-890F-222C-5ED7-1A6B9766B032}"/>
              </a:ext>
            </a:extLst>
          </p:cNvPr>
          <p:cNvSpPr/>
          <p:nvPr/>
        </p:nvSpPr>
        <p:spPr>
          <a:xfrm>
            <a:off x="11013613" y="6068291"/>
            <a:ext cx="562608" cy="125354"/>
          </a:xfrm>
          <a:prstGeom prst="flowChartSummingJunction">
            <a:avLst/>
          </a:prstGeom>
          <a:solidFill>
            <a:schemeClr val="tx1"/>
          </a:solidFill>
          <a:ln>
            <a:solidFill>
              <a:schemeClr val="tx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A7FAD81-6291-1889-CACF-206DCDB657BC}"/>
              </a:ext>
            </a:extLst>
          </p:cNvPr>
          <p:cNvSpPr/>
          <p:nvPr/>
        </p:nvSpPr>
        <p:spPr>
          <a:xfrm>
            <a:off x="11421590" y="5976716"/>
            <a:ext cx="624549" cy="165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>
                <a:solidFill>
                  <a:srgbClr val="FF0000"/>
                </a:solidFill>
              </a:rPr>
              <a:t>SMTP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4B06C145-459C-97DC-5014-3D64EE9A02D8}"/>
              </a:ext>
            </a:extLst>
          </p:cNvPr>
          <p:cNvCxnSpPr>
            <a:cxnSpLocks/>
            <a:stCxn id="34" idx="0"/>
            <a:endCxn id="35" idx="2"/>
          </p:cNvCxnSpPr>
          <p:nvPr/>
        </p:nvCxnSpPr>
        <p:spPr>
          <a:xfrm flipV="1">
            <a:off x="11294916" y="4986566"/>
            <a:ext cx="0" cy="150834"/>
          </a:xfrm>
          <a:prstGeom prst="straightConnector1">
            <a:avLst/>
          </a:prstGeom>
          <a:ln w="12700">
            <a:solidFill>
              <a:schemeClr val="tx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5C8D215-A6E1-7A49-350A-48B88DE8B760}"/>
              </a:ext>
            </a:extLst>
          </p:cNvPr>
          <p:cNvSpPr/>
          <p:nvPr/>
        </p:nvSpPr>
        <p:spPr>
          <a:xfrm>
            <a:off x="9554426" y="1585037"/>
            <a:ext cx="2259844" cy="914400"/>
          </a:xfrm>
          <a:prstGeom prst="rect">
            <a:avLst/>
          </a:prstGeom>
          <a:solidFill>
            <a:schemeClr val="tx1"/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 dirty="0">
                <a:solidFill>
                  <a:schemeClr val="bg1"/>
                </a:solidFill>
              </a:rPr>
              <a:t>凡例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6150D9F3-B73B-97F5-D1A7-CB276F523C6E}"/>
              </a:ext>
            </a:extLst>
          </p:cNvPr>
          <p:cNvSpPr/>
          <p:nvPr/>
        </p:nvSpPr>
        <p:spPr>
          <a:xfrm>
            <a:off x="10094296" y="1656297"/>
            <a:ext cx="822390" cy="388634"/>
          </a:xfrm>
          <a:prstGeom prst="rect">
            <a:avLst/>
          </a:prstGeom>
          <a:solidFill>
            <a:schemeClr val="tx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000" b="1" dirty="0">
                <a:solidFill>
                  <a:srgbClr val="FF0000"/>
                </a:solidFill>
              </a:rPr>
              <a:t>Sprint/ITa-2/</a:t>
            </a:r>
            <a:r>
              <a:rPr kumimoji="1" lang="ja-JP" altLang="en-US" sz="1000" b="1">
                <a:solidFill>
                  <a:srgbClr val="FF0000"/>
                </a:solidFill>
              </a:rPr>
              <a:t>他機種テスト</a:t>
            </a:r>
            <a:endParaRPr kumimoji="1" lang="ja-JP" altLang="en-US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36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01D8C3-4DD5-ACE7-1BE6-D3E5918A1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2.2. </a:t>
            </a:r>
            <a:r>
              <a:rPr kumimoji="1" lang="ja-JP" altLang="en-US" dirty="0"/>
              <a:t>開発成果物とテストスコープ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D336B7-71FD-B5D3-BE1D-42A1822E09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487713"/>
          </a:xfrm>
        </p:spPr>
        <p:txBody>
          <a:bodyPr/>
          <a:lstStyle/>
          <a:p>
            <a:r>
              <a:rPr kumimoji="1" lang="en-US" altLang="ja-JP" dirty="0"/>
              <a:t>ITa-2</a:t>
            </a:r>
            <a:r>
              <a:rPr kumimoji="1" lang="ja-JP" altLang="en-US" dirty="0"/>
              <a:t>工程の検証における</a:t>
            </a:r>
            <a:r>
              <a:rPr kumimoji="1" lang="en-US" altLang="ja-JP" dirty="0"/>
              <a:t>Input</a:t>
            </a:r>
            <a:r>
              <a:rPr kumimoji="1" lang="ja-JP" altLang="en-US" dirty="0"/>
              <a:t>は、新業務フロー・要件一覧と、画面やバッチと言った単機能の設計書となる。</a:t>
            </a:r>
          </a:p>
        </p:txBody>
      </p:sp>
    </p:spTree>
    <p:extLst>
      <p:ext uri="{BB962C8B-B14F-4D97-AF65-F5344CB8AC3E}">
        <p14:creationId xmlns:p14="http://schemas.microsoft.com/office/powerpoint/2010/main" val="170451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4309FA-039C-CC72-D092-37CCFB245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3.1. ITa-2</a:t>
            </a:r>
            <a:r>
              <a:rPr kumimoji="1" lang="ja-JP" altLang="en-US" dirty="0"/>
              <a:t>検証方針・観点</a:t>
            </a:r>
            <a:r>
              <a:rPr kumimoji="1" lang="en-US" altLang="ja-JP" dirty="0"/>
              <a:t>(1/2)</a:t>
            </a:r>
            <a:endParaRPr kumimoji="1" lang="ja-JP" altLang="en-US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2F55BC98-BFFE-F3C6-5ED0-FBD1D627363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61677005"/>
              </p:ext>
            </p:extLst>
          </p:nvPr>
        </p:nvGraphicFramePr>
        <p:xfrm>
          <a:off x="131805" y="1331237"/>
          <a:ext cx="11911913" cy="54864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3707">
                  <a:extLst>
                    <a:ext uri="{9D8B030D-6E8A-4147-A177-3AD203B41FA5}">
                      <a16:colId xmlns:a16="http://schemas.microsoft.com/office/drawing/2014/main" val="1901509501"/>
                    </a:ext>
                  </a:extLst>
                </a:gridCol>
                <a:gridCol w="1416795">
                  <a:extLst>
                    <a:ext uri="{9D8B030D-6E8A-4147-A177-3AD203B41FA5}">
                      <a16:colId xmlns:a16="http://schemas.microsoft.com/office/drawing/2014/main" val="4046086685"/>
                    </a:ext>
                  </a:extLst>
                </a:gridCol>
                <a:gridCol w="1651424">
                  <a:extLst>
                    <a:ext uri="{9D8B030D-6E8A-4147-A177-3AD203B41FA5}">
                      <a16:colId xmlns:a16="http://schemas.microsoft.com/office/drawing/2014/main" val="3303961549"/>
                    </a:ext>
                  </a:extLst>
                </a:gridCol>
                <a:gridCol w="6226682">
                  <a:extLst>
                    <a:ext uri="{9D8B030D-6E8A-4147-A177-3AD203B41FA5}">
                      <a16:colId xmlns:a16="http://schemas.microsoft.com/office/drawing/2014/main" val="775664938"/>
                    </a:ext>
                  </a:extLst>
                </a:gridCol>
                <a:gridCol w="1303305">
                  <a:extLst>
                    <a:ext uri="{9D8B030D-6E8A-4147-A177-3AD203B41FA5}">
                      <a16:colId xmlns:a16="http://schemas.microsoft.com/office/drawing/2014/main" val="2291480921"/>
                    </a:ext>
                  </a:extLst>
                </a:gridCol>
              </a:tblGrid>
              <a:tr h="2387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検証観点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検証対象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インプット資料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検証内容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エビデンス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762528"/>
                  </a:ext>
                </a:extLst>
              </a:tr>
              <a:tr h="1830283">
                <a:tc rowSpan="3">
                  <a:txBody>
                    <a:bodyPr/>
                    <a:lstStyle/>
                    <a:p>
                      <a:r>
                        <a:rPr kumimoji="1" lang="en-US" altLang="ja-JP" sz="1200" dirty="0"/>
                        <a:t>E2E</a:t>
                      </a:r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新システム内結合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業務フロー内正常系シナリオ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新業務フロー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新要件一覧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画面機能定義書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機能定義書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テーブル定義書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API</a:t>
                      </a:r>
                      <a:r>
                        <a:rPr kumimoji="1" lang="ja-JP" altLang="en-US" sz="1200" dirty="0"/>
                        <a:t>詳細仕様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汎用コード一覧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メッセージ一覧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業務フロー内の正常系シナリオにおいて、各画面・機能から更新されるテーブルのデータおよび画面間のデータ受け渡し内容を検証する。データバリエーションは以下観点で洗い出す。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Meiryo UI" panose="020B0604030504040204" pitchFamily="50" charset="-128"/>
                        <a:buChar char="‒"/>
                      </a:pPr>
                      <a:r>
                        <a:rPr kumimoji="1" lang="ja-JP" altLang="en-US" sz="1200" dirty="0"/>
                        <a:t>ユーザー属性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Meiryo UI" panose="020B0604030504040204" pitchFamily="50" charset="-128"/>
                        <a:buChar char="‒"/>
                      </a:pPr>
                      <a:r>
                        <a:rPr kumimoji="1" lang="ja-JP" altLang="en-US" sz="1200" dirty="0"/>
                        <a:t>ユーザー状態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Meiryo UI" panose="020B0604030504040204" pitchFamily="50" charset="-128"/>
                        <a:buChar char="‒"/>
                      </a:pPr>
                      <a:r>
                        <a:rPr kumimoji="1" lang="ja-JP" altLang="en-US" sz="1200" dirty="0"/>
                        <a:t>タイミング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業務フロー内の正常系シナリオにおいて、</a:t>
                      </a:r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通信が発生する機能の通信データについて、想定通りリクエストできていることを検証する。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業務フロー内の正常系シナリオにおいて、</a:t>
                      </a:r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通信が発生する機能の通信データについて、レスポンスのパターンごとに想定した挙動となることを検証する。</a:t>
                      </a:r>
                      <a:endParaRPr kumimoji="1" lang="en-US" altLang="ja-JP" sz="1200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画面間を行き来するようなループを伴う遷移確認は</a:t>
                      </a:r>
                      <a:r>
                        <a:rPr kumimoji="1" lang="en-US" altLang="ja-JP" sz="1200" dirty="0"/>
                        <a:t>Sprint</a:t>
                      </a:r>
                      <a:r>
                        <a:rPr kumimoji="1" lang="ja-JP" altLang="en-US" sz="1200" dirty="0"/>
                        <a:t>で検証済みのため、</a:t>
                      </a:r>
                      <a:r>
                        <a:rPr kumimoji="1" lang="en-US" altLang="ja-JP" sz="1200" dirty="0"/>
                        <a:t>ITa-2</a:t>
                      </a:r>
                      <a:r>
                        <a:rPr kumimoji="1" lang="ja-JP" altLang="en-US" sz="1200" dirty="0"/>
                        <a:t>では検証対象外とする。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画面キャプチャ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テーブルダンプ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MQ</a:t>
                      </a:r>
                      <a:r>
                        <a:rPr kumimoji="1" lang="ja-JP" altLang="en-US" sz="1200" dirty="0"/>
                        <a:t>電文ログ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ファイル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110145"/>
                  </a:ext>
                </a:extLst>
              </a:tr>
              <a:tr h="135281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業務フロー内エラー系シナリオ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新業務フロー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新要件一覧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画面機能定義書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機能定義書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テーブル定義書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API</a:t>
                      </a:r>
                      <a:r>
                        <a:rPr kumimoji="1" lang="ja-JP" altLang="en-US" sz="1200" dirty="0"/>
                        <a:t>詳細仕様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汎用コード一覧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メッセージ一覧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内のエラー系シナリオにおいて、業務フローに定義されているエラーパターンが実現できていることを検証する。システムエラーに起因するエラー系シナリオのうち、環境制約上実施が困難なシナリオがある場合は理由を明確にし</a:t>
                      </a:r>
                      <a:r>
                        <a:rPr kumimoji="1" lang="en-US" altLang="ja-JP" sz="1200" dirty="0"/>
                        <a:t>Ita-1</a:t>
                      </a:r>
                      <a:r>
                        <a:rPr kumimoji="1" lang="ja-JP" altLang="en-US" sz="1200" dirty="0"/>
                        <a:t>結果を確認したうえで本検証対象外とする。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画面キャプチャ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ログ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テーブルダンプ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MQ</a:t>
                      </a:r>
                      <a:r>
                        <a:rPr kumimoji="1" lang="ja-JP" altLang="en-US" sz="1200" dirty="0"/>
                        <a:t>電文ログ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ファイル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928790"/>
                  </a:ext>
                </a:extLst>
              </a:tr>
              <a:tr h="1352818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新システム内結合シナリオ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(Lv2</a:t>
                      </a:r>
                      <a:r>
                        <a:rPr kumimoji="1" lang="ja-JP" altLang="en-US" sz="1200" dirty="0"/>
                        <a:t>・</a:t>
                      </a:r>
                      <a:r>
                        <a:rPr kumimoji="1" lang="en-US" altLang="ja-JP" sz="1200" dirty="0"/>
                        <a:t>3</a:t>
                      </a:r>
                      <a:r>
                        <a:rPr kumimoji="1" lang="ja-JP" altLang="en-US" sz="1200" dirty="0"/>
                        <a:t>業務フロー間・オンラインバッチ結合・バッチ間含む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新業務フロー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新要件一覧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画面機能定義書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テーブル定義書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API</a:t>
                      </a:r>
                      <a:r>
                        <a:rPr kumimoji="1" lang="ja-JP" altLang="en-US" sz="1200" dirty="0"/>
                        <a:t>詳細仕様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バッチ一覧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バッチフロー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バッチ機能定義書</a:t>
                      </a:r>
                      <a:endParaRPr kumimoji="1" lang="en-US" altLang="ja-JP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業務フローに定義された、</a:t>
                      </a:r>
                      <a:r>
                        <a:rPr kumimoji="1" lang="en-US" altLang="ja-JP" sz="1200" dirty="0"/>
                        <a:t>Lv2</a:t>
                      </a:r>
                      <a:r>
                        <a:rPr kumimoji="1" lang="ja-JP" altLang="en-US" sz="1200" dirty="0"/>
                        <a:t>または</a:t>
                      </a: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業務フロー間の画面遷移・データ受け渡し内容を検証する。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業務フローに定義された、オンライン機能・バッチ間のデータ受け渡し内容を検証する。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200" dirty="0"/>
                        <a:t>バッチフローに定義された、バッチ間のデータ受け渡し内容・エラー発生時の後続影響を検証する。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画面キャプチャ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テーブルダンプ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ファイル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713568"/>
                  </a:ext>
                </a:extLst>
              </a:tr>
            </a:tbl>
          </a:graphicData>
        </a:graphic>
      </p:graphicFrame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A863DEA-A277-A310-FB32-C54EA276E2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56094"/>
            <a:ext cx="10972800" cy="542191"/>
          </a:xfrm>
        </p:spPr>
        <p:txBody>
          <a:bodyPr/>
          <a:lstStyle/>
          <a:p>
            <a:r>
              <a:rPr lang="en-US" altLang="ja-JP" dirty="0"/>
              <a:t>ITa-2</a:t>
            </a:r>
            <a:r>
              <a:rPr lang="ja-JP" altLang="en-US" dirty="0"/>
              <a:t>工程では、新システム内の機能間や外部要因との結合性検証に加え、画面描画・新規作成バッチ・菱向け</a:t>
            </a:r>
            <a:r>
              <a:rPr lang="en-US" altLang="ja-JP" dirty="0"/>
              <a:t>MQ</a:t>
            </a:r>
            <a:r>
              <a:rPr lang="ja-JP" altLang="en-US" dirty="0"/>
              <a:t>のレスポンス検証を実施する。</a:t>
            </a:r>
          </a:p>
        </p:txBody>
      </p:sp>
    </p:spTree>
    <p:extLst>
      <p:ext uri="{BB962C8B-B14F-4D97-AF65-F5344CB8AC3E}">
        <p14:creationId xmlns:p14="http://schemas.microsoft.com/office/powerpoint/2010/main" val="307372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FAB78-94ED-A426-8335-F17AC272D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401159-16C4-0097-B1DE-FAC6F23A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3.1. ITa-2</a:t>
            </a:r>
            <a:r>
              <a:rPr kumimoji="1" lang="ja-JP" altLang="en-US" dirty="0"/>
              <a:t>検証方針・観点</a:t>
            </a:r>
            <a:r>
              <a:rPr kumimoji="1" lang="en-US" altLang="ja-JP" dirty="0"/>
              <a:t>(2/2)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23A929-CCB9-CA03-E5CF-800EC9F2EA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725" y="789046"/>
            <a:ext cx="10972800" cy="273635"/>
          </a:xfrm>
        </p:spPr>
        <p:txBody>
          <a:bodyPr/>
          <a:lstStyle/>
          <a:p>
            <a:r>
              <a:rPr kumimoji="1" lang="en-US" altLang="ja-JP" sz="1400" dirty="0"/>
              <a:t>(</a:t>
            </a:r>
            <a:r>
              <a:rPr kumimoji="1" lang="ja-JP" altLang="en-US" sz="1400" dirty="0"/>
              <a:t>続き</a:t>
            </a:r>
            <a:r>
              <a:rPr kumimoji="1" lang="en-US" altLang="ja-JP" sz="1400" dirty="0"/>
              <a:t>)</a:t>
            </a:r>
            <a:endParaRPr kumimoji="1" lang="ja-JP" altLang="en-US" sz="1400" dirty="0"/>
          </a:p>
        </p:txBody>
      </p:sp>
      <p:graphicFrame>
        <p:nvGraphicFramePr>
          <p:cNvPr id="5" name="コンテンツ プレースホルダー 4">
            <a:extLst>
              <a:ext uri="{FF2B5EF4-FFF2-40B4-BE49-F238E27FC236}">
                <a16:creationId xmlns:a16="http://schemas.microsoft.com/office/drawing/2014/main" id="{B12E5C97-4690-EEF2-DACE-56F66FDBDAD4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550306376"/>
              </p:ext>
            </p:extLst>
          </p:nvPr>
        </p:nvGraphicFramePr>
        <p:xfrm>
          <a:off x="131805" y="1227943"/>
          <a:ext cx="11911913" cy="539866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13707">
                  <a:extLst>
                    <a:ext uri="{9D8B030D-6E8A-4147-A177-3AD203B41FA5}">
                      <a16:colId xmlns:a16="http://schemas.microsoft.com/office/drawing/2014/main" val="1901509501"/>
                    </a:ext>
                  </a:extLst>
                </a:gridCol>
                <a:gridCol w="1416795">
                  <a:extLst>
                    <a:ext uri="{9D8B030D-6E8A-4147-A177-3AD203B41FA5}">
                      <a16:colId xmlns:a16="http://schemas.microsoft.com/office/drawing/2014/main" val="4046086685"/>
                    </a:ext>
                  </a:extLst>
                </a:gridCol>
                <a:gridCol w="1651424">
                  <a:extLst>
                    <a:ext uri="{9D8B030D-6E8A-4147-A177-3AD203B41FA5}">
                      <a16:colId xmlns:a16="http://schemas.microsoft.com/office/drawing/2014/main" val="3303961549"/>
                    </a:ext>
                  </a:extLst>
                </a:gridCol>
                <a:gridCol w="6226682">
                  <a:extLst>
                    <a:ext uri="{9D8B030D-6E8A-4147-A177-3AD203B41FA5}">
                      <a16:colId xmlns:a16="http://schemas.microsoft.com/office/drawing/2014/main" val="775664938"/>
                    </a:ext>
                  </a:extLst>
                </a:gridCol>
                <a:gridCol w="1303305">
                  <a:extLst>
                    <a:ext uri="{9D8B030D-6E8A-4147-A177-3AD203B41FA5}">
                      <a16:colId xmlns:a16="http://schemas.microsoft.com/office/drawing/2014/main" val="2291480921"/>
                    </a:ext>
                  </a:extLst>
                </a:gridCol>
              </a:tblGrid>
              <a:tr h="2449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検証観点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検証対象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インプット資料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検証内容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エビデンス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6C4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762528"/>
                  </a:ext>
                </a:extLst>
              </a:tr>
              <a:tr h="1144852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E2E</a:t>
                      </a:r>
                    </a:p>
                    <a:p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新システム内結合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新システム内</a:t>
                      </a:r>
                      <a:r>
                        <a:rPr kumimoji="1" lang="en-US" altLang="ja-JP" sz="1200" dirty="0"/>
                        <a:t>E2E</a:t>
                      </a:r>
                      <a:r>
                        <a:rPr kumimoji="1" lang="ja-JP" altLang="en-US" sz="1200" dirty="0"/>
                        <a:t>シナリオ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新業務フロー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新要件一覧</a:t>
                      </a:r>
                      <a:endParaRPr kumimoji="1" lang="en-US" altLang="ja-JP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200" dirty="0"/>
                        <a:t>会員サービスの</a:t>
                      </a:r>
                      <a:r>
                        <a:rPr kumimoji="1" lang="en-US" altLang="ja-JP" sz="1200" dirty="0"/>
                        <a:t>Lv3</a:t>
                      </a:r>
                      <a:r>
                        <a:rPr kumimoji="1" lang="ja-JP" altLang="en-US" sz="1200" dirty="0"/>
                        <a:t>正常系シナリオを新システムからの申込サービスを経て作成したデータを用い実施できることを検証する。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画面キャプチャ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テーブルダンプ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ファイル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57392"/>
                  </a:ext>
                </a:extLst>
              </a:tr>
              <a:tr h="2531115">
                <a:tc rowSpan="2">
                  <a:txBody>
                    <a:bodyPr/>
                    <a:lstStyle/>
                    <a:p>
                      <a:r>
                        <a:rPr kumimoji="1" lang="ja-JP" altLang="en-US" sz="1200" dirty="0"/>
                        <a:t>パフォーマンス基礎検証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画面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画面機能定義書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200" dirty="0"/>
                        <a:t>取得する情報量が多く、ビジネス上も重要な以下画面において、</a:t>
                      </a:r>
                      <a:r>
                        <a:rPr kumimoji="1" lang="en-US" altLang="ja-JP" sz="1200" dirty="0"/>
                        <a:t>Web</a:t>
                      </a:r>
                      <a:r>
                        <a:rPr kumimoji="1" lang="ja-JP" altLang="en-US" sz="1200" dirty="0"/>
                        <a:t>システムへの入力～画面描画時間までの応答時間が最大概ね３秒程度であることを検証する。（非機能要件定義書ではトランザクションの応答時間（</a:t>
                      </a:r>
                      <a:r>
                        <a:rPr kumimoji="1" lang="en-US" altLang="ja-JP" sz="1200" dirty="0"/>
                        <a:t>Web</a:t>
                      </a:r>
                      <a:r>
                        <a:rPr kumimoji="1" lang="ja-JP" altLang="en-US" sz="1200" dirty="0"/>
                        <a:t>システムに入力が与えられて、</a:t>
                      </a:r>
                      <a:r>
                        <a:rPr kumimoji="1" lang="en-US" altLang="ja-JP" sz="1200" dirty="0"/>
                        <a:t>Web</a:t>
                      </a:r>
                      <a:r>
                        <a:rPr kumimoji="1" lang="ja-JP" altLang="en-US" sz="1200" dirty="0"/>
                        <a:t>サーバーのログでトランザクションが折り返されるまでの時間）は２秒以内との要件がある）。取得する情報量が多い画面とは、画面機能定義書に定義された項目のうち、項目タイプがテキストボックス・ラジオボタン・ドロップダウン以外の項目数が多いものを指す。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Meiryo UI" panose="020B0604030504040204" pitchFamily="50" charset="-128"/>
                        <a:buChar char="‒"/>
                      </a:pPr>
                      <a:r>
                        <a:rPr kumimoji="1" lang="ja-JP" altLang="en-US" sz="1200" dirty="0"/>
                        <a:t>○○サービストップ画面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Meiryo UI" panose="020B0604030504040204" pitchFamily="50" charset="-128"/>
                        <a:buChar char="‒"/>
                      </a:pPr>
                      <a:r>
                        <a:rPr kumimoji="1" lang="ja-JP" altLang="en-US" sz="1200" dirty="0"/>
                        <a:t>会員トップ画面</a:t>
                      </a:r>
                      <a:endParaRPr kumimoji="1" lang="en-US" altLang="ja-JP" sz="1200" dirty="0"/>
                    </a:p>
                    <a:p>
                      <a:pPr marL="285750" indent="-285750">
                        <a:buFont typeface="Meiryo UI" panose="020B0604030504040204" pitchFamily="50" charset="-128"/>
                        <a:buChar char="‒"/>
                      </a:pPr>
                      <a:r>
                        <a:rPr kumimoji="1" lang="ja-JP" altLang="en-US" sz="1200" dirty="0"/>
                        <a:t>申込入力内容確認画面</a:t>
                      </a:r>
                      <a:endParaRPr kumimoji="1" lang="en-US" altLang="ja-JP" sz="1200" dirty="0"/>
                    </a:p>
                    <a:p>
                      <a:pPr marL="0" indent="0">
                        <a:buFont typeface="Meiryo UI" panose="020B0604030504040204" pitchFamily="50" charset="-128"/>
                        <a:buNone/>
                      </a:pPr>
                      <a:endParaRPr kumimoji="1" lang="en-US" altLang="ja-JP" sz="1200" dirty="0"/>
                    </a:p>
                    <a:p>
                      <a:pPr marL="0" indent="0">
                        <a:buFont typeface="Meiryo UI" panose="020B0604030504040204" pitchFamily="50" charset="-128"/>
                        <a:buNone/>
                      </a:pPr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当社テスト環境に採用している</a:t>
                      </a:r>
                      <a:r>
                        <a:rPr kumimoji="1" lang="en-US" altLang="ja-JP" sz="1200" dirty="0"/>
                        <a:t>DB2</a:t>
                      </a:r>
                      <a:r>
                        <a:rPr kumimoji="1" lang="ja-JP" altLang="en-US" sz="1200" dirty="0"/>
                        <a:t>のライセンスおよびスペックの都合上、本番同等量のデータを準備することは困難であるため、</a:t>
                      </a:r>
                      <a:r>
                        <a:rPr kumimoji="1" lang="en-US" altLang="ja-JP" sz="1200" dirty="0"/>
                        <a:t>PT</a:t>
                      </a:r>
                      <a:r>
                        <a:rPr kumimoji="1" lang="ja-JP" altLang="en-US" sz="1200" dirty="0"/>
                        <a:t>基礎検証では</a:t>
                      </a:r>
                      <a:r>
                        <a:rPr kumimoji="1" lang="en-US" altLang="ja-JP" sz="1200" dirty="0"/>
                        <a:t>SQL</a:t>
                      </a:r>
                      <a:r>
                        <a:rPr kumimoji="1" lang="ja-JP" altLang="en-US" sz="1200" dirty="0"/>
                        <a:t>の</a:t>
                      </a:r>
                      <a:r>
                        <a:rPr kumimoji="1" lang="en-US" altLang="ja-JP" sz="1200" dirty="0"/>
                        <a:t>Index</a:t>
                      </a:r>
                      <a:r>
                        <a:rPr kumimoji="1" lang="ja-JP" altLang="en-US" sz="1200" dirty="0"/>
                        <a:t>設定が現行と同様であることを確認の上、本プロジェクトにおいて大きく刷新されたフロント部分にフォーカスして検証ｗお実施する。大量データ・大量打鍵を含むパフォーマンステストは</a:t>
                      </a:r>
                      <a:r>
                        <a:rPr kumimoji="1" lang="en-US" altLang="ja-JP" sz="1200" dirty="0"/>
                        <a:t>ST</a:t>
                      </a:r>
                      <a:r>
                        <a:rPr kumimoji="1" lang="ja-JP" altLang="en-US" sz="1200" dirty="0"/>
                        <a:t>工程で実施する。また、画面描画時間において問題が発見された場合は、サーバー側のロジック・ＳＱＬを含め調査を行う。</a:t>
                      </a:r>
                      <a:endParaRPr kumimoji="1" lang="en-US" altLang="ja-JP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画面キャプチャ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テーブルダンプ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MQ</a:t>
                      </a:r>
                      <a:r>
                        <a:rPr kumimoji="1" lang="ja-JP" altLang="en-US" sz="1200" dirty="0"/>
                        <a:t>電文ログ</a:t>
                      </a:r>
                      <a:endParaRPr kumimoji="1" lang="en-US" altLang="ja-JP" sz="1200" dirty="0"/>
                    </a:p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ファイル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110145"/>
                  </a:ext>
                </a:extLst>
              </a:tr>
              <a:tr h="1144852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被仕向</a:t>
                      </a:r>
                      <a:r>
                        <a:rPr kumimoji="1" lang="en-US" altLang="ja-JP" sz="1200" dirty="0"/>
                        <a:t>MQ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IF</a:t>
                      </a:r>
                      <a:r>
                        <a:rPr kumimoji="1" lang="ja-JP" altLang="en-US" sz="1200" dirty="0"/>
                        <a:t>機能定義書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テーブル定義書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汎用コード一覧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n"/>
                      </a:pPr>
                      <a:r>
                        <a:rPr kumimoji="1" lang="ja-JP" altLang="en-US" sz="1200" dirty="0"/>
                        <a:t>社内システムから新システムへ通信された被仕向</a:t>
                      </a:r>
                      <a:r>
                        <a:rPr kumimoji="1" lang="en-US" altLang="ja-JP" sz="1200" dirty="0"/>
                        <a:t>MQ</a:t>
                      </a:r>
                      <a:r>
                        <a:rPr kumimoji="1" lang="ja-JP" altLang="en-US" sz="1200" dirty="0"/>
                        <a:t>において、社内システムへのレスポンスタイムを検証する。社内システムへの接続はテスト仮想化ツール</a:t>
                      </a:r>
                      <a:r>
                        <a:rPr kumimoji="1" lang="en-US" altLang="ja-JP" sz="1200" dirty="0"/>
                        <a:t>(SOA/Virtualize)</a:t>
                      </a:r>
                      <a:r>
                        <a:rPr kumimoji="1" lang="ja-JP" altLang="en-US" sz="1200" dirty="0"/>
                        <a:t>を利用する。</a:t>
                      </a:r>
                      <a:endParaRPr kumimoji="1" lang="en-US" altLang="ja-JP" sz="1200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開始・終了時間が分かるログ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3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335063"/>
      </p:ext>
    </p:extLst>
  </p:cSld>
  <p:clrMapOvr>
    <a:masterClrMapping/>
  </p:clrMapOvr>
</p:sld>
</file>

<file path=ppt/theme/theme1.xml><?xml version="1.0" encoding="utf-8"?>
<a:theme xmlns:a="http://schemas.openxmlformats.org/drawingml/2006/main" name="ユーザー設定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vateSlideMasterTemplate2.potx" id="{0085DE83-A617-4FB3-91A2-8389EF5CD25B}" vid="{272F846D-F292-4BF5-A32D-B5ADCBEC243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eiryo UI" panose="020F0302020204030204"/>
        <a:ea typeface=""/>
        <a:cs typeface=""/>
        <a:font script="Jpan" typeface="Meiryo UI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eiryo UI" panose="020F0502020204030204"/>
        <a:ea typeface=""/>
        <a:cs typeface=""/>
        <a:font script="Jpan" typeface="Meiryo UI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PrivateSlideMasterTemplate2</Template>
  <TotalTime>401</TotalTime>
  <Words>2975</Words>
  <Application>Microsoft Office PowerPoint</Application>
  <PresentationFormat>ワイド画面</PresentationFormat>
  <Paragraphs>224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Meiryo UI</vt:lpstr>
      <vt:lpstr>Arial</vt:lpstr>
      <vt:lpstr>Wingdings</vt:lpstr>
      <vt:lpstr>ユーザー設定</vt:lpstr>
      <vt:lpstr>内部結合テスト計画書</vt:lpstr>
      <vt:lpstr>目次</vt:lpstr>
      <vt:lpstr>1. 本書の概要</vt:lpstr>
      <vt:lpstr>2.1.1. Ita-2テスト範囲 – ITa-2工程の概要</vt:lpstr>
      <vt:lpstr>2.1.2. ITa-2テスト範囲 - テスト工程の検証内容</vt:lpstr>
      <vt:lpstr>2.1.3. ITa-2テスト範囲-アプリケーションテスト範囲</vt:lpstr>
      <vt:lpstr>2.2. 開発成果物とテストスコープ</vt:lpstr>
      <vt:lpstr>3.1. ITa-2検証方針・観点(1/2)</vt:lpstr>
      <vt:lpstr>3.1. ITa-2検証方針・観点(2/2)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Kenta Kojima</dc:creator>
  <cp:lastModifiedBy>Kenta Kojima</cp:lastModifiedBy>
  <cp:revision>1</cp:revision>
  <dcterms:created xsi:type="dcterms:W3CDTF">2025-08-26T15:37:36Z</dcterms:created>
  <dcterms:modified xsi:type="dcterms:W3CDTF">2025-09-01T17:53:49Z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