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64" r:id="rId5"/>
    <p:sldId id="266" r:id="rId6"/>
    <p:sldId id="265" r:id="rId7"/>
    <p:sldId id="260" r:id="rId8"/>
    <p:sldId id="262" r:id="rId9"/>
    <p:sldId id="263" r:id="rId10"/>
    <p:sldId id="270" r:id="rId11"/>
    <p:sldId id="271" r:id="rId12"/>
    <p:sldId id="272" r:id="rId13"/>
    <p:sldId id="273" r:id="rId14"/>
    <p:sldId id="274" r:id="rId15"/>
    <p:sldId id="275" r:id="rId16"/>
    <p:sldId id="276" r:id="rId17"/>
    <p:sldId id="277" r:id="rId18"/>
    <p:sldId id="278" r:id="rId19"/>
    <p:sldId id="279" r:id="rId20"/>
    <p:sldId id="280" r:id="rId21"/>
    <p:sldId id="282" r:id="rId22"/>
    <p:sldId id="283" r:id="rId23"/>
    <p:sldId id="268" r:id="rId24"/>
    <p:sldId id="281"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BA04B17-A847-403B-BC26-1086A5F9E2C4}">
          <p14:sldIdLst>
            <p14:sldId id="256"/>
            <p14:sldId id="257"/>
            <p14:sldId id="258"/>
            <p14:sldId id="264"/>
            <p14:sldId id="266"/>
            <p14:sldId id="265"/>
            <p14:sldId id="260"/>
            <p14:sldId id="262"/>
            <p14:sldId id="263"/>
            <p14:sldId id="270"/>
            <p14:sldId id="271"/>
            <p14:sldId id="272"/>
            <p14:sldId id="273"/>
            <p14:sldId id="274"/>
            <p14:sldId id="275"/>
            <p14:sldId id="276"/>
            <p14:sldId id="277"/>
            <p14:sldId id="278"/>
            <p14:sldId id="279"/>
            <p14:sldId id="280"/>
            <p14:sldId id="282"/>
          </p14:sldIdLst>
        </p14:section>
        <p14:section name="Appendix" id="{5016F8F3-9727-46E2-AD31-B1558CC11070}">
          <p14:sldIdLst>
            <p14:sldId id="283"/>
          </p14:sldIdLst>
        </p14:section>
        <p14:section name="work" id="{E9DB52AE-9BFC-4197-B34E-B4E9B6CDD956}">
          <p14:sldIdLst>
            <p14:sldId id="268"/>
            <p14:sldId id="28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66"/>
    <a:srgbClr val="BDD7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E6F422-AD7C-4AC4-A19C-4D1D16EB9543}" v="78" dt="2025-08-14T17:00:26.93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14" d="100"/>
          <a:sy n="114" d="100"/>
        </p:scale>
        <p:origin x="276" y="108"/>
      </p:cViewPr>
      <p:guideLst/>
    </p:cSldViewPr>
  </p:slideViewPr>
  <p:notesTextViewPr>
    <p:cViewPr>
      <p:scale>
        <a:sx n="1" d="1"/>
        <a:sy n="1" d="1"/>
      </p:scale>
      <p:origin x="0" y="0"/>
    </p:cViewPr>
  </p:notesTextViewPr>
  <p:sorterViewPr>
    <p:cViewPr>
      <p:scale>
        <a:sx n="100" d="100"/>
        <a:sy n="100" d="100"/>
      </p:scale>
      <p:origin x="0" y="-17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ta Kojima" userId="d6e458abbb8e538c" providerId="LiveId" clId="{74E6F422-AD7C-4AC4-A19C-4D1D16EB9543}"/>
    <pc:docChg chg="undo redo custSel addSld delSld modSld modMainMaster addSection modSection">
      <pc:chgData name="Kenta Kojima" userId="d6e458abbb8e538c" providerId="LiveId" clId="{74E6F422-AD7C-4AC4-A19C-4D1D16EB9543}" dt="2025-08-14T17:00:26.934" v="9210" actId="571"/>
      <pc:docMkLst>
        <pc:docMk/>
      </pc:docMkLst>
      <pc:sldChg chg="addSp delSp modSp mod">
        <pc:chgData name="Kenta Kojima" userId="d6e458abbb8e538c" providerId="LiveId" clId="{74E6F422-AD7C-4AC4-A19C-4D1D16EB9543}" dt="2025-08-14T17:00:26.934" v="9210" actId="571"/>
        <pc:sldMkLst>
          <pc:docMk/>
          <pc:sldMk cId="1210706029" sldId="266"/>
        </pc:sldMkLst>
        <pc:spChg chg="add mod">
          <ac:chgData name="Kenta Kojima" userId="d6e458abbb8e538c" providerId="LiveId" clId="{74E6F422-AD7C-4AC4-A19C-4D1D16EB9543}" dt="2025-08-14T16:48:49.683" v="8929" actId="14100"/>
          <ac:spMkLst>
            <pc:docMk/>
            <pc:sldMk cId="1210706029" sldId="266"/>
            <ac:spMk id="3" creationId="{2C7444C5-A34C-C48C-C55D-275CD4603EF9}"/>
          </ac:spMkLst>
        </pc:spChg>
        <pc:spChg chg="mod">
          <ac:chgData name="Kenta Kojima" userId="d6e458abbb8e538c" providerId="LiveId" clId="{74E6F422-AD7C-4AC4-A19C-4D1D16EB9543}" dt="2025-08-14T16:55:10.372" v="9062" actId="14100"/>
          <ac:spMkLst>
            <pc:docMk/>
            <pc:sldMk cId="1210706029" sldId="266"/>
            <ac:spMk id="20" creationId="{364AF0B5-B22C-4B32-7F18-801C67D9F33F}"/>
          </ac:spMkLst>
        </pc:spChg>
        <pc:spChg chg="mod">
          <ac:chgData name="Kenta Kojima" userId="d6e458abbb8e538c" providerId="LiveId" clId="{74E6F422-AD7C-4AC4-A19C-4D1D16EB9543}" dt="2025-08-14T16:55:10.372" v="9062" actId="14100"/>
          <ac:spMkLst>
            <pc:docMk/>
            <pc:sldMk cId="1210706029" sldId="266"/>
            <ac:spMk id="21" creationId="{0C953DA1-2101-8407-82C7-FC16C29DD214}"/>
          </ac:spMkLst>
        </pc:spChg>
        <pc:spChg chg="mod">
          <ac:chgData name="Kenta Kojima" userId="d6e458abbb8e538c" providerId="LiveId" clId="{74E6F422-AD7C-4AC4-A19C-4D1D16EB9543}" dt="2025-08-14T16:55:10.372" v="9062" actId="14100"/>
          <ac:spMkLst>
            <pc:docMk/>
            <pc:sldMk cId="1210706029" sldId="266"/>
            <ac:spMk id="22" creationId="{64457AEA-2F61-D4CA-8736-CDB5FEB65C06}"/>
          </ac:spMkLst>
        </pc:spChg>
        <pc:spChg chg="mod">
          <ac:chgData name="Kenta Kojima" userId="d6e458abbb8e538c" providerId="LiveId" clId="{74E6F422-AD7C-4AC4-A19C-4D1D16EB9543}" dt="2025-08-14T16:56:01.146" v="9063" actId="14100"/>
          <ac:spMkLst>
            <pc:docMk/>
            <pc:sldMk cId="1210706029" sldId="266"/>
            <ac:spMk id="28" creationId="{BCF876FC-6B81-AC88-C579-828881927079}"/>
          </ac:spMkLst>
        </pc:spChg>
        <pc:spChg chg="mod">
          <ac:chgData name="Kenta Kojima" userId="d6e458abbb8e538c" providerId="LiveId" clId="{74E6F422-AD7C-4AC4-A19C-4D1D16EB9543}" dt="2025-08-14T16:56:01.146" v="9063" actId="14100"/>
          <ac:spMkLst>
            <pc:docMk/>
            <pc:sldMk cId="1210706029" sldId="266"/>
            <ac:spMk id="29" creationId="{40B8612D-F41F-2C17-6BF3-02B276BDCA12}"/>
          </ac:spMkLst>
        </pc:spChg>
        <pc:spChg chg="add mod">
          <ac:chgData name="Kenta Kojima" userId="d6e458abbb8e538c" providerId="LiveId" clId="{74E6F422-AD7C-4AC4-A19C-4D1D16EB9543}" dt="2025-08-14T16:48:28.298" v="8915" actId="14100"/>
          <ac:spMkLst>
            <pc:docMk/>
            <pc:sldMk cId="1210706029" sldId="266"/>
            <ac:spMk id="52" creationId="{4C761FF5-854B-DDDD-3690-E467C6A56E9C}"/>
          </ac:spMkLst>
        </pc:spChg>
        <pc:spChg chg="add mod">
          <ac:chgData name="Kenta Kojima" userId="d6e458abbb8e538c" providerId="LiveId" clId="{74E6F422-AD7C-4AC4-A19C-4D1D16EB9543}" dt="2025-08-14T16:49:54.107" v="8938" actId="1076"/>
          <ac:spMkLst>
            <pc:docMk/>
            <pc:sldMk cId="1210706029" sldId="266"/>
            <ac:spMk id="53" creationId="{BA9D1F6E-4852-D424-C07B-B4D259BB8020}"/>
          </ac:spMkLst>
        </pc:spChg>
        <pc:spChg chg="add mod">
          <ac:chgData name="Kenta Kojima" userId="d6e458abbb8e538c" providerId="LiveId" clId="{74E6F422-AD7C-4AC4-A19C-4D1D16EB9543}" dt="2025-08-14T16:49:48.667" v="8937" actId="1076"/>
          <ac:spMkLst>
            <pc:docMk/>
            <pc:sldMk cId="1210706029" sldId="266"/>
            <ac:spMk id="54" creationId="{8BA7CBC0-5BFE-1081-5290-BFBEB0D902DB}"/>
          </ac:spMkLst>
        </pc:spChg>
        <pc:spChg chg="add del mod">
          <ac:chgData name="Kenta Kojima" userId="d6e458abbb8e538c" providerId="LiveId" clId="{74E6F422-AD7C-4AC4-A19C-4D1D16EB9543}" dt="2025-08-14T16:50:02.153" v="8939" actId="478"/>
          <ac:spMkLst>
            <pc:docMk/>
            <pc:sldMk cId="1210706029" sldId="266"/>
            <ac:spMk id="55" creationId="{6B9E2BFD-3BB0-01F9-A190-32A67B08012C}"/>
          </ac:spMkLst>
        </pc:spChg>
        <pc:spChg chg="add mod">
          <ac:chgData name="Kenta Kojima" userId="d6e458abbb8e538c" providerId="LiveId" clId="{74E6F422-AD7C-4AC4-A19C-4D1D16EB9543}" dt="2025-08-14T16:49:23.865" v="8936" actId="571"/>
          <ac:spMkLst>
            <pc:docMk/>
            <pc:sldMk cId="1210706029" sldId="266"/>
            <ac:spMk id="56" creationId="{9DA7E0A2-F7A2-E166-DF39-8623B6DF8845}"/>
          </ac:spMkLst>
        </pc:spChg>
        <pc:spChg chg="add mod">
          <ac:chgData name="Kenta Kojima" userId="d6e458abbb8e538c" providerId="LiveId" clId="{74E6F422-AD7C-4AC4-A19C-4D1D16EB9543}" dt="2025-08-14T16:50:13.725" v="8940" actId="571"/>
          <ac:spMkLst>
            <pc:docMk/>
            <pc:sldMk cId="1210706029" sldId="266"/>
            <ac:spMk id="57" creationId="{D690CC53-6843-0925-0B28-EC678D3187CC}"/>
          </ac:spMkLst>
        </pc:spChg>
        <pc:spChg chg="add mod">
          <ac:chgData name="Kenta Kojima" userId="d6e458abbb8e538c" providerId="LiveId" clId="{74E6F422-AD7C-4AC4-A19C-4D1D16EB9543}" dt="2025-08-14T16:50:13.725" v="8940" actId="571"/>
          <ac:spMkLst>
            <pc:docMk/>
            <pc:sldMk cId="1210706029" sldId="266"/>
            <ac:spMk id="58" creationId="{3F523C2D-BBF0-D34F-E838-066F2940438D}"/>
          </ac:spMkLst>
        </pc:spChg>
        <pc:spChg chg="add mod">
          <ac:chgData name="Kenta Kojima" userId="d6e458abbb8e538c" providerId="LiveId" clId="{74E6F422-AD7C-4AC4-A19C-4D1D16EB9543}" dt="2025-08-14T16:50:21.787" v="8949" actId="20577"/>
          <ac:spMkLst>
            <pc:docMk/>
            <pc:sldMk cId="1210706029" sldId="266"/>
            <ac:spMk id="59" creationId="{A36F7BC2-BBFB-1847-34C2-E62986740144}"/>
          </ac:spMkLst>
        </pc:spChg>
        <pc:spChg chg="add mod">
          <ac:chgData name="Kenta Kojima" userId="d6e458abbb8e538c" providerId="LiveId" clId="{74E6F422-AD7C-4AC4-A19C-4D1D16EB9543}" dt="2025-08-14T16:50:13.725" v="8940" actId="571"/>
          <ac:spMkLst>
            <pc:docMk/>
            <pc:sldMk cId="1210706029" sldId="266"/>
            <ac:spMk id="60" creationId="{56BDB5E6-FF3F-F8B6-97F1-66E6B251D0DD}"/>
          </ac:spMkLst>
        </pc:spChg>
        <pc:spChg chg="add mod">
          <ac:chgData name="Kenta Kojima" userId="d6e458abbb8e538c" providerId="LiveId" clId="{74E6F422-AD7C-4AC4-A19C-4D1D16EB9543}" dt="2025-08-14T16:52:29.627" v="9031" actId="14100"/>
          <ac:spMkLst>
            <pc:docMk/>
            <pc:sldMk cId="1210706029" sldId="266"/>
            <ac:spMk id="61" creationId="{374E530A-3FF7-5667-893C-9C789AEFBE88}"/>
          </ac:spMkLst>
        </pc:spChg>
        <pc:spChg chg="add mod">
          <ac:chgData name="Kenta Kojima" userId="d6e458abbb8e538c" providerId="LiveId" clId="{74E6F422-AD7C-4AC4-A19C-4D1D16EB9543}" dt="2025-08-14T16:52:47.136" v="9042" actId="20577"/>
          <ac:spMkLst>
            <pc:docMk/>
            <pc:sldMk cId="1210706029" sldId="266"/>
            <ac:spMk id="62" creationId="{45928710-9526-94F9-004F-14D0A65629A7}"/>
          </ac:spMkLst>
        </pc:spChg>
        <pc:spChg chg="add mod">
          <ac:chgData name="Kenta Kojima" userId="d6e458abbb8e538c" providerId="LiveId" clId="{74E6F422-AD7C-4AC4-A19C-4D1D16EB9543}" dt="2025-08-14T16:52:54.402" v="9048" actId="20577"/>
          <ac:spMkLst>
            <pc:docMk/>
            <pc:sldMk cId="1210706029" sldId="266"/>
            <ac:spMk id="63" creationId="{8C736302-0F86-6BA8-8903-64713B1E8C04}"/>
          </ac:spMkLst>
        </pc:spChg>
        <pc:spChg chg="add del mod">
          <ac:chgData name="Kenta Kojima" userId="d6e458abbb8e538c" providerId="LiveId" clId="{74E6F422-AD7C-4AC4-A19C-4D1D16EB9543}" dt="2025-08-14T16:50:44.088" v="8951" actId="478"/>
          <ac:spMkLst>
            <pc:docMk/>
            <pc:sldMk cId="1210706029" sldId="266"/>
            <ac:spMk id="64" creationId="{DBA34FEA-10B3-B54F-D76D-80BC02E61FE2}"/>
          </ac:spMkLst>
        </pc:spChg>
        <pc:spChg chg="add mod">
          <ac:chgData name="Kenta Kojima" userId="d6e458abbb8e538c" providerId="LiveId" clId="{74E6F422-AD7C-4AC4-A19C-4D1D16EB9543}" dt="2025-08-14T16:50:49.227" v="8952" actId="571"/>
          <ac:spMkLst>
            <pc:docMk/>
            <pc:sldMk cId="1210706029" sldId="266"/>
            <ac:spMk id="65" creationId="{DA1B498A-3555-8E62-A8F0-C1D0B4579750}"/>
          </ac:spMkLst>
        </pc:spChg>
        <pc:spChg chg="add mod">
          <ac:chgData name="Kenta Kojima" userId="d6e458abbb8e538c" providerId="LiveId" clId="{74E6F422-AD7C-4AC4-A19C-4D1D16EB9543}" dt="2025-08-14T16:52:37.097" v="9032" actId="1036"/>
          <ac:spMkLst>
            <pc:docMk/>
            <pc:sldMk cId="1210706029" sldId="266"/>
            <ac:spMk id="66" creationId="{05EC2D28-F394-AF29-E943-6307B2911DC3}"/>
          </ac:spMkLst>
        </pc:spChg>
        <pc:spChg chg="add mod">
          <ac:chgData name="Kenta Kojima" userId="d6e458abbb8e538c" providerId="LiveId" clId="{74E6F422-AD7C-4AC4-A19C-4D1D16EB9543}" dt="2025-08-14T16:52:17.794" v="9029" actId="571"/>
          <ac:spMkLst>
            <pc:docMk/>
            <pc:sldMk cId="1210706029" sldId="266"/>
            <ac:spMk id="67" creationId="{6323390C-F61D-8483-3559-87EFD07F6A34}"/>
          </ac:spMkLst>
        </pc:spChg>
        <pc:spChg chg="add mod">
          <ac:chgData name="Kenta Kojima" userId="d6e458abbb8e538c" providerId="LiveId" clId="{74E6F422-AD7C-4AC4-A19C-4D1D16EB9543}" dt="2025-08-14T16:57:43.793" v="9160" actId="3064"/>
          <ac:spMkLst>
            <pc:docMk/>
            <pc:sldMk cId="1210706029" sldId="266"/>
            <ac:spMk id="68" creationId="{EA6AB53A-88C7-F5A8-19A7-096018DD2B42}"/>
          </ac:spMkLst>
        </pc:spChg>
        <pc:spChg chg="add mod">
          <ac:chgData name="Kenta Kojima" userId="d6e458abbb8e538c" providerId="LiveId" clId="{74E6F422-AD7C-4AC4-A19C-4D1D16EB9543}" dt="2025-08-14T16:57:43.793" v="9160" actId="3064"/>
          <ac:spMkLst>
            <pc:docMk/>
            <pc:sldMk cId="1210706029" sldId="266"/>
            <ac:spMk id="69" creationId="{C638D76B-CBC4-3DB2-FC6B-A433C48BADB6}"/>
          </ac:spMkLst>
        </pc:spChg>
        <pc:spChg chg="add mod">
          <ac:chgData name="Kenta Kojima" userId="d6e458abbb8e538c" providerId="LiveId" clId="{74E6F422-AD7C-4AC4-A19C-4D1D16EB9543}" dt="2025-08-14T16:57:01.306" v="9156" actId="20577"/>
          <ac:spMkLst>
            <pc:docMk/>
            <pc:sldMk cId="1210706029" sldId="266"/>
            <ac:spMk id="70" creationId="{C835B650-F66C-1AA5-5181-AE6BADC679A7}"/>
          </ac:spMkLst>
        </pc:spChg>
        <pc:spChg chg="add del mod">
          <ac:chgData name="Kenta Kojima" userId="d6e458abbb8e538c" providerId="LiveId" clId="{74E6F422-AD7C-4AC4-A19C-4D1D16EB9543}" dt="2025-08-14T16:53:55.295" v="9052" actId="478"/>
          <ac:spMkLst>
            <pc:docMk/>
            <pc:sldMk cId="1210706029" sldId="266"/>
            <ac:spMk id="71" creationId="{A9863DDD-0789-14A0-EE79-9E12E4066FB5}"/>
          </ac:spMkLst>
        </pc:spChg>
        <pc:spChg chg="add mod">
          <ac:chgData name="Kenta Kojima" userId="d6e458abbb8e538c" providerId="LiveId" clId="{74E6F422-AD7C-4AC4-A19C-4D1D16EB9543}" dt="2025-08-14T16:57:43.793" v="9160" actId="3064"/>
          <ac:spMkLst>
            <pc:docMk/>
            <pc:sldMk cId="1210706029" sldId="266"/>
            <ac:spMk id="72" creationId="{44960D0C-036F-1D79-2226-1F8E2C4EF9FA}"/>
          </ac:spMkLst>
        </pc:spChg>
        <pc:spChg chg="add mod">
          <ac:chgData name="Kenta Kojima" userId="d6e458abbb8e538c" providerId="LiveId" clId="{74E6F422-AD7C-4AC4-A19C-4D1D16EB9543}" dt="2025-08-14T16:56:27.357" v="9080" actId="20577"/>
          <ac:spMkLst>
            <pc:docMk/>
            <pc:sldMk cId="1210706029" sldId="266"/>
            <ac:spMk id="73" creationId="{EF04E1B2-E0DC-2634-C5D3-718B936BAB9B}"/>
          </ac:spMkLst>
        </pc:spChg>
        <pc:spChg chg="add mod">
          <ac:chgData name="Kenta Kojima" userId="d6e458abbb8e538c" providerId="LiveId" clId="{74E6F422-AD7C-4AC4-A19C-4D1D16EB9543}" dt="2025-08-14T16:57:59.421" v="9161" actId="571"/>
          <ac:spMkLst>
            <pc:docMk/>
            <pc:sldMk cId="1210706029" sldId="266"/>
            <ac:spMk id="74" creationId="{972455E9-7B95-A583-6479-854BB491EB4B}"/>
          </ac:spMkLst>
        </pc:spChg>
        <pc:spChg chg="add mod">
          <ac:chgData name="Kenta Kojima" userId="d6e458abbb8e538c" providerId="LiveId" clId="{74E6F422-AD7C-4AC4-A19C-4D1D16EB9543}" dt="2025-08-14T16:57:59.421" v="9161" actId="571"/>
          <ac:spMkLst>
            <pc:docMk/>
            <pc:sldMk cId="1210706029" sldId="266"/>
            <ac:spMk id="75" creationId="{F6A3F868-47AD-00D1-A929-CB77D17C436D}"/>
          </ac:spMkLst>
        </pc:spChg>
        <pc:spChg chg="add mod">
          <ac:chgData name="Kenta Kojima" userId="d6e458abbb8e538c" providerId="LiveId" clId="{74E6F422-AD7C-4AC4-A19C-4D1D16EB9543}" dt="2025-08-14T16:58:30.751" v="9164" actId="1076"/>
          <ac:spMkLst>
            <pc:docMk/>
            <pc:sldMk cId="1210706029" sldId="266"/>
            <ac:spMk id="76" creationId="{A88F38BE-8A1A-B8CE-1ADD-904A9924A984}"/>
          </ac:spMkLst>
        </pc:spChg>
        <pc:spChg chg="add mod">
          <ac:chgData name="Kenta Kojima" userId="d6e458abbb8e538c" providerId="LiveId" clId="{74E6F422-AD7C-4AC4-A19C-4D1D16EB9543}" dt="2025-08-14T16:58:22.914" v="9163" actId="14100"/>
          <ac:spMkLst>
            <pc:docMk/>
            <pc:sldMk cId="1210706029" sldId="266"/>
            <ac:spMk id="77" creationId="{8C519CA7-2730-C69C-7FB6-0AAE57F7F676}"/>
          </ac:spMkLst>
        </pc:spChg>
        <pc:spChg chg="add mod">
          <ac:chgData name="Kenta Kojima" userId="d6e458abbb8e538c" providerId="LiveId" clId="{74E6F422-AD7C-4AC4-A19C-4D1D16EB9543}" dt="2025-08-14T16:58:41.635" v="9173" actId="14100"/>
          <ac:spMkLst>
            <pc:docMk/>
            <pc:sldMk cId="1210706029" sldId="266"/>
            <ac:spMk id="78" creationId="{8C8CBA8C-66E7-0CAF-A772-86D031B5E915}"/>
          </ac:spMkLst>
        </pc:spChg>
        <pc:spChg chg="add mod">
          <ac:chgData name="Kenta Kojima" userId="d6e458abbb8e538c" providerId="LiveId" clId="{74E6F422-AD7C-4AC4-A19C-4D1D16EB9543}" dt="2025-08-14T16:59:27.557" v="9205" actId="14100"/>
          <ac:spMkLst>
            <pc:docMk/>
            <pc:sldMk cId="1210706029" sldId="266"/>
            <ac:spMk id="79" creationId="{9302AAB0-FA3E-1E61-8BDC-DBF6A6A3BF42}"/>
          </ac:spMkLst>
        </pc:spChg>
        <pc:spChg chg="add mod">
          <ac:chgData name="Kenta Kojima" userId="d6e458abbb8e538c" providerId="LiveId" clId="{74E6F422-AD7C-4AC4-A19C-4D1D16EB9543}" dt="2025-08-14T16:59:27.557" v="9205" actId="14100"/>
          <ac:spMkLst>
            <pc:docMk/>
            <pc:sldMk cId="1210706029" sldId="266"/>
            <ac:spMk id="80" creationId="{FF107C87-71E6-A998-3D74-EEBEDEB9A78A}"/>
          </ac:spMkLst>
        </pc:spChg>
        <pc:spChg chg="add mod">
          <ac:chgData name="Kenta Kojima" userId="d6e458abbb8e538c" providerId="LiveId" clId="{74E6F422-AD7C-4AC4-A19C-4D1D16EB9543}" dt="2025-08-14T16:59:35.201" v="9206" actId="571"/>
          <ac:spMkLst>
            <pc:docMk/>
            <pc:sldMk cId="1210706029" sldId="266"/>
            <ac:spMk id="81" creationId="{390E40A3-BFAC-93E5-4220-94AC1E4593B1}"/>
          </ac:spMkLst>
        </pc:spChg>
        <pc:spChg chg="add mod">
          <ac:chgData name="Kenta Kojima" userId="d6e458abbb8e538c" providerId="LiveId" clId="{74E6F422-AD7C-4AC4-A19C-4D1D16EB9543}" dt="2025-08-14T16:59:41.957" v="9207" actId="571"/>
          <ac:spMkLst>
            <pc:docMk/>
            <pc:sldMk cId="1210706029" sldId="266"/>
            <ac:spMk id="82" creationId="{27963764-AEFA-8173-D4E4-AA99E0B9CBDE}"/>
          </ac:spMkLst>
        </pc:spChg>
        <pc:spChg chg="add mod">
          <ac:chgData name="Kenta Kojima" userId="d6e458abbb8e538c" providerId="LiveId" clId="{74E6F422-AD7C-4AC4-A19C-4D1D16EB9543}" dt="2025-08-14T16:59:48.211" v="9208" actId="571"/>
          <ac:spMkLst>
            <pc:docMk/>
            <pc:sldMk cId="1210706029" sldId="266"/>
            <ac:spMk id="83" creationId="{2D5A6D11-ABAA-D8C7-4B26-73DF2D46B934}"/>
          </ac:spMkLst>
        </pc:spChg>
        <pc:spChg chg="add mod">
          <ac:chgData name="Kenta Kojima" userId="d6e458abbb8e538c" providerId="LiveId" clId="{74E6F422-AD7C-4AC4-A19C-4D1D16EB9543}" dt="2025-08-14T16:59:58.917" v="9209" actId="571"/>
          <ac:spMkLst>
            <pc:docMk/>
            <pc:sldMk cId="1210706029" sldId="266"/>
            <ac:spMk id="84" creationId="{CFBC05D2-8B10-F5C7-A490-F93FDFB6D421}"/>
          </ac:spMkLst>
        </pc:spChg>
        <pc:spChg chg="add mod">
          <ac:chgData name="Kenta Kojima" userId="d6e458abbb8e538c" providerId="LiveId" clId="{74E6F422-AD7C-4AC4-A19C-4D1D16EB9543}" dt="2025-08-14T17:00:26.934" v="9210" actId="571"/>
          <ac:spMkLst>
            <pc:docMk/>
            <pc:sldMk cId="1210706029" sldId="266"/>
            <ac:spMk id="85" creationId="{34FE4126-978F-2A1D-48D3-28674BF15BDB}"/>
          </ac:spMkLst>
        </pc:spChg>
        <pc:spChg chg="add mod">
          <ac:chgData name="Kenta Kojima" userId="d6e458abbb8e538c" providerId="LiveId" clId="{74E6F422-AD7C-4AC4-A19C-4D1D16EB9543}" dt="2025-08-14T17:00:26.934" v="9210" actId="571"/>
          <ac:spMkLst>
            <pc:docMk/>
            <pc:sldMk cId="1210706029" sldId="266"/>
            <ac:spMk id="86" creationId="{550A27EC-20F1-D6B6-3530-BDEF4C27F63C}"/>
          </ac:spMkLst>
        </pc:spChg>
        <pc:spChg chg="add mod">
          <ac:chgData name="Kenta Kojima" userId="d6e458abbb8e538c" providerId="LiveId" clId="{74E6F422-AD7C-4AC4-A19C-4D1D16EB9543}" dt="2025-08-14T17:00:26.934" v="9210" actId="571"/>
          <ac:spMkLst>
            <pc:docMk/>
            <pc:sldMk cId="1210706029" sldId="266"/>
            <ac:spMk id="87" creationId="{C323E0AE-36FA-1997-4005-817B5732CF0F}"/>
          </ac:spMkLst>
        </pc:spChg>
        <pc:spChg chg="add mod">
          <ac:chgData name="Kenta Kojima" userId="d6e458abbb8e538c" providerId="LiveId" clId="{74E6F422-AD7C-4AC4-A19C-4D1D16EB9543}" dt="2025-08-14T17:00:26.934" v="9210" actId="571"/>
          <ac:spMkLst>
            <pc:docMk/>
            <pc:sldMk cId="1210706029" sldId="266"/>
            <ac:spMk id="88" creationId="{E86A0E77-B769-51EA-4B1E-C9E548C554C9}"/>
          </ac:spMkLst>
        </pc:spChg>
      </pc:sldChg>
      <pc:sldChg chg="del">
        <pc:chgData name="Kenta Kojima" userId="d6e458abbb8e538c" providerId="LiveId" clId="{74E6F422-AD7C-4AC4-A19C-4D1D16EB9543}" dt="2025-08-14T16:46:55.796" v="8880" actId="47"/>
        <pc:sldMkLst>
          <pc:docMk/>
          <pc:sldMk cId="1882264408" sldId="267"/>
        </pc:sldMkLst>
      </pc:sldChg>
      <pc:sldChg chg="modSp mod">
        <pc:chgData name="Kenta Kojima" userId="d6e458abbb8e538c" providerId="LiveId" clId="{74E6F422-AD7C-4AC4-A19C-4D1D16EB9543}" dt="2025-07-05T16:45:04.735" v="4855" actId="27636"/>
        <pc:sldMkLst>
          <pc:docMk/>
          <pc:sldMk cId="1704879320" sldId="271"/>
        </pc:sldMkLst>
      </pc:sldChg>
      <pc:sldChg chg="modSp mod">
        <pc:chgData name="Kenta Kojima" userId="d6e458abbb8e538c" providerId="LiveId" clId="{74E6F422-AD7C-4AC4-A19C-4D1D16EB9543}" dt="2025-07-03T23:29:52.614" v="1235" actId="20577"/>
        <pc:sldMkLst>
          <pc:docMk/>
          <pc:sldMk cId="1861569714" sldId="277"/>
        </pc:sldMkLst>
      </pc:sldChg>
      <pc:sldChg chg="addSp delSp modSp mod">
        <pc:chgData name="Kenta Kojima" userId="d6e458abbb8e538c" providerId="LiveId" clId="{74E6F422-AD7C-4AC4-A19C-4D1D16EB9543}" dt="2025-07-05T16:45:04.796" v="4856" actId="27636"/>
        <pc:sldMkLst>
          <pc:docMk/>
          <pc:sldMk cId="3429514187" sldId="280"/>
        </pc:sldMkLst>
      </pc:sldChg>
      <pc:sldChg chg="addSp delSp modSp new mod">
        <pc:chgData name="Kenta Kojima" userId="d6e458abbb8e538c" providerId="LiveId" clId="{74E6F422-AD7C-4AC4-A19C-4D1D16EB9543}" dt="2025-07-08T11:29:37.026" v="8879" actId="113"/>
        <pc:sldMkLst>
          <pc:docMk/>
          <pc:sldMk cId="2730975995" sldId="282"/>
        </pc:sldMkLst>
      </pc:sldChg>
      <pc:sldChg chg="addSp delSp modSp new mod">
        <pc:chgData name="Kenta Kojima" userId="d6e458abbb8e538c" providerId="LiveId" clId="{74E6F422-AD7C-4AC4-A19C-4D1D16EB9543}" dt="2025-07-06T07:25:33.589" v="6669" actId="1076"/>
        <pc:sldMkLst>
          <pc:docMk/>
          <pc:sldMk cId="2004886797" sldId="283"/>
        </pc:sldMkLst>
      </pc:sldChg>
      <pc:sldChg chg="new del">
        <pc:chgData name="Kenta Kojima" userId="d6e458abbb8e538c" providerId="LiveId" clId="{74E6F422-AD7C-4AC4-A19C-4D1D16EB9543}" dt="2025-07-05T16:45:25.734" v="4858" actId="47"/>
        <pc:sldMkLst>
          <pc:docMk/>
          <pc:sldMk cId="2556283972" sldId="283"/>
        </pc:sldMkLst>
      </pc:sldChg>
      <pc:sldMasterChg chg="modSldLayout">
        <pc:chgData name="Kenta Kojima" userId="d6e458abbb8e538c" providerId="LiveId" clId="{74E6F422-AD7C-4AC4-A19C-4D1D16EB9543}" dt="2025-07-05T16:46:00.388" v="4859" actId="255"/>
        <pc:sldMasterMkLst>
          <pc:docMk/>
          <pc:sldMasterMk cId="2671818364" sldId="2147483660"/>
        </pc:sldMasterMkLst>
        <pc:sldLayoutChg chg="modSp mod">
          <pc:chgData name="Kenta Kojima" userId="d6e458abbb8e538c" providerId="LiveId" clId="{74E6F422-AD7C-4AC4-A19C-4D1D16EB9543}" dt="2025-07-05T16:46:00.388" v="4859" actId="255"/>
          <pc:sldLayoutMkLst>
            <pc:docMk/>
            <pc:sldMasterMk cId="2671818364" sldId="2147483660"/>
            <pc:sldLayoutMk cId="3492296057" sldId="214748366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4DE895-4AA1-49CD-9CD3-6F95C5BB866F}" type="datetimeFigureOut">
              <a:rPr kumimoji="1" lang="ja-JP" altLang="en-US" smtClean="0"/>
              <a:t>2025/8/15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207F83-1C30-4361-BFCB-32D8D02F4CC7}" type="slidenum">
              <a:rPr kumimoji="1" lang="ja-JP" altLang="en-US" smtClean="0"/>
              <a:t>‹#›</a:t>
            </a:fld>
            <a:endParaRPr kumimoji="1" lang="ja-JP" altLang="en-US"/>
          </a:p>
        </p:txBody>
      </p:sp>
    </p:spTree>
    <p:extLst>
      <p:ext uri="{BB962C8B-B14F-4D97-AF65-F5344CB8AC3E}">
        <p14:creationId xmlns:p14="http://schemas.microsoft.com/office/powerpoint/2010/main" val="41856991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207F83-1C30-4361-BFCB-32D8D02F4CC7}" type="slidenum">
              <a:rPr kumimoji="1" lang="ja-JP" altLang="en-US" smtClean="0"/>
              <a:t>16</a:t>
            </a:fld>
            <a:endParaRPr kumimoji="1" lang="ja-JP" altLang="en-US"/>
          </a:p>
        </p:txBody>
      </p:sp>
    </p:spTree>
    <p:extLst>
      <p:ext uri="{BB962C8B-B14F-4D97-AF65-F5344CB8AC3E}">
        <p14:creationId xmlns:p14="http://schemas.microsoft.com/office/powerpoint/2010/main" val="4195248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E3B0B3-9ED5-7DF9-F823-5F27BEA0D539}"/>
              </a:ext>
            </a:extLst>
          </p:cNvPr>
          <p:cNvSpPr>
            <a:spLocks noGrp="1"/>
          </p:cNvSpPr>
          <p:nvPr>
            <p:ph type="ctrTitle"/>
          </p:nvPr>
        </p:nvSpPr>
        <p:spPr>
          <a:xfrm>
            <a:off x="1524000" y="1122363"/>
            <a:ext cx="9144000" cy="2387600"/>
          </a:xfrm>
        </p:spPr>
        <p:txBody>
          <a:bodyPr anchor="b"/>
          <a:lstStyle>
            <a:lvl1pPr algn="ctr">
              <a:defRPr sz="6000">
                <a:latin typeface="Meiryo UI" panose="020B0400000000000000" pitchFamily="50" charset="-128"/>
                <a:ea typeface="Meiryo UI" panose="020B0400000000000000" pitchFamily="50" charset="-128"/>
              </a:defRPr>
            </a:lvl1pPr>
          </a:lstStyle>
          <a:p>
            <a:r>
              <a:rPr kumimoji="1" lang="ja-JP" altLang="en-US"/>
              <a:t>マスター タイトルの書式設定</a:t>
            </a:r>
            <a:endParaRPr kumimoji="1" lang="ja-JP" altLang="en-US" dirty="0"/>
          </a:p>
        </p:txBody>
      </p:sp>
      <p:sp>
        <p:nvSpPr>
          <p:cNvPr id="3" name="字幕 2">
            <a:extLst>
              <a:ext uri="{FF2B5EF4-FFF2-40B4-BE49-F238E27FC236}">
                <a16:creationId xmlns:a16="http://schemas.microsoft.com/office/drawing/2014/main" id="{FF911C2E-F109-A106-66F0-222C76131708}"/>
              </a:ext>
            </a:extLst>
          </p:cNvPr>
          <p:cNvSpPr>
            <a:spLocks noGrp="1"/>
          </p:cNvSpPr>
          <p:nvPr>
            <p:ph type="subTitle" idx="1"/>
          </p:nvPr>
        </p:nvSpPr>
        <p:spPr>
          <a:xfrm>
            <a:off x="1524000" y="3602038"/>
            <a:ext cx="9144000" cy="1655762"/>
          </a:xfrm>
        </p:spPr>
        <p:txBody>
          <a:bodyPr/>
          <a:lstStyle>
            <a:lvl1pPr marL="0" indent="0" algn="ctr">
              <a:buNone/>
              <a:defRPr sz="2400">
                <a:latin typeface="Meiryo UI" panose="020B0400000000000000" pitchFamily="50" charset="-128"/>
                <a:ea typeface="Meiryo UI" panose="020B0400000000000000"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12B8D15-444A-4F78-1A97-3293CFA0499B}"/>
              </a:ext>
            </a:extLst>
          </p:cNvPr>
          <p:cNvSpPr>
            <a:spLocks noGrp="1"/>
          </p:cNvSpPr>
          <p:nvPr>
            <p:ph type="dt" sz="half" idx="10"/>
          </p:nvPr>
        </p:nvSpPr>
        <p:spPr/>
        <p:txBody>
          <a:bodyPr/>
          <a:lstStyle>
            <a:lvl1pPr>
              <a:defRPr>
                <a:latin typeface="Meiryo UI" panose="020B0400000000000000" pitchFamily="50" charset="-128"/>
                <a:ea typeface="Meiryo UI" panose="020B0400000000000000" pitchFamily="50" charset="-128"/>
              </a:defRPr>
            </a:lvl1pPr>
          </a:lstStyle>
          <a:p>
            <a:fld id="{2C14C4C5-3DCC-4F13-9B41-6E1EA04203FC}" type="datetimeFigureOut">
              <a:rPr lang="ja-JP" altLang="en-US" smtClean="0"/>
              <a:pPr/>
              <a:t>2025/8/15</a:t>
            </a:fld>
            <a:endParaRPr lang="ja-JP" altLang="en-US"/>
          </a:p>
        </p:txBody>
      </p:sp>
      <p:sp>
        <p:nvSpPr>
          <p:cNvPr id="5" name="フッター プレースホルダー 4">
            <a:extLst>
              <a:ext uri="{FF2B5EF4-FFF2-40B4-BE49-F238E27FC236}">
                <a16:creationId xmlns:a16="http://schemas.microsoft.com/office/drawing/2014/main" id="{AAB81332-5AE4-DF51-E905-212E626C8890}"/>
              </a:ext>
            </a:extLst>
          </p:cNvPr>
          <p:cNvSpPr>
            <a:spLocks noGrp="1"/>
          </p:cNvSpPr>
          <p:nvPr>
            <p:ph type="ftr" sz="quarter" idx="11"/>
          </p:nvPr>
        </p:nvSpPr>
        <p:spPr/>
        <p:txBody>
          <a:bodyPr/>
          <a:lstStyle>
            <a:lvl1pPr>
              <a:defRPr>
                <a:latin typeface="Meiryo UI" panose="020B0400000000000000" pitchFamily="50" charset="-128"/>
                <a:ea typeface="Meiryo UI" panose="020B0400000000000000" pitchFamily="50" charset="-128"/>
              </a:defRPr>
            </a:lvl1pPr>
          </a:lstStyle>
          <a:p>
            <a:endParaRPr lang="ja-JP" altLang="en-US"/>
          </a:p>
        </p:txBody>
      </p:sp>
      <p:sp>
        <p:nvSpPr>
          <p:cNvPr id="6" name="スライド番号プレースホルダー 5">
            <a:extLst>
              <a:ext uri="{FF2B5EF4-FFF2-40B4-BE49-F238E27FC236}">
                <a16:creationId xmlns:a16="http://schemas.microsoft.com/office/drawing/2014/main" id="{0FB3DA3D-7858-E636-B9C6-E8ABDDDC4DA2}"/>
              </a:ext>
            </a:extLst>
          </p:cNvPr>
          <p:cNvSpPr>
            <a:spLocks noGrp="1"/>
          </p:cNvSpPr>
          <p:nvPr>
            <p:ph type="sldNum" sz="quarter" idx="12"/>
          </p:nvPr>
        </p:nvSpPr>
        <p:spPr/>
        <p:txBody>
          <a:bodyPr/>
          <a:lstStyle>
            <a:lvl1pPr>
              <a:defRPr>
                <a:latin typeface="Meiryo UI" panose="020B0400000000000000" pitchFamily="50" charset="-128"/>
                <a:ea typeface="Meiryo UI" panose="020B0400000000000000" pitchFamily="50" charset="-128"/>
              </a:defRPr>
            </a:lvl1pPr>
          </a:lstStyle>
          <a:p>
            <a:fld id="{C5722A5F-9265-4D38-97E4-E77BA8FB9E4D}" type="slidenum">
              <a:rPr lang="ja-JP" altLang="en-US" smtClean="0"/>
              <a:pPr/>
              <a:t>‹#›</a:t>
            </a:fld>
            <a:endParaRPr lang="ja-JP" altLang="en-US"/>
          </a:p>
        </p:txBody>
      </p:sp>
      <p:grpSp>
        <p:nvGrpSpPr>
          <p:cNvPr id="7" name="Gruppieren 18">
            <a:extLst>
              <a:ext uri="{FF2B5EF4-FFF2-40B4-BE49-F238E27FC236}">
                <a16:creationId xmlns:a16="http://schemas.microsoft.com/office/drawing/2014/main" id="{5A894752-72EB-784D-C0C3-8E5152968BBF}"/>
              </a:ext>
            </a:extLst>
          </p:cNvPr>
          <p:cNvGrpSpPr/>
          <p:nvPr/>
        </p:nvGrpSpPr>
        <p:grpSpPr>
          <a:xfrm>
            <a:off x="5096180" y="-364099"/>
            <a:ext cx="7116058" cy="5747957"/>
            <a:chOff x="5096181" y="-364099"/>
            <a:chExt cx="7116058" cy="5747957"/>
          </a:xfrm>
        </p:grpSpPr>
        <p:grpSp>
          <p:nvGrpSpPr>
            <p:cNvPr id="8" name="Gruppieren 14">
              <a:extLst>
                <a:ext uri="{FF2B5EF4-FFF2-40B4-BE49-F238E27FC236}">
                  <a16:creationId xmlns:a16="http://schemas.microsoft.com/office/drawing/2014/main" id="{21FE3FE6-5FFB-4CF4-B7B6-DBC7ECFEA07D}"/>
                </a:ext>
              </a:extLst>
            </p:cNvPr>
            <p:cNvGrpSpPr/>
            <p:nvPr userDrawn="1"/>
          </p:nvGrpSpPr>
          <p:grpSpPr>
            <a:xfrm>
              <a:off x="7412564" y="0"/>
              <a:ext cx="4799675" cy="5383858"/>
              <a:chOff x="7412564" y="0"/>
              <a:chExt cx="4799675" cy="5383858"/>
            </a:xfrm>
          </p:grpSpPr>
          <p:sp>
            <p:nvSpPr>
              <p:cNvPr id="33" name="Flussdiagramm: Daten 6">
                <a:extLst>
                  <a:ext uri="{FF2B5EF4-FFF2-40B4-BE49-F238E27FC236}">
                    <a16:creationId xmlns:a16="http://schemas.microsoft.com/office/drawing/2014/main" id="{5AF4201B-E6A2-AA6D-2E7A-BF5D4064F59C}"/>
                  </a:ext>
                </a:extLst>
              </p:cNvPr>
              <p:cNvSpPr/>
              <p:nvPr userDrawn="1"/>
            </p:nvSpPr>
            <p:spPr>
              <a:xfrm rot="18300000" flipV="1">
                <a:off x="11138042" y="4789119"/>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lt1"/>
                  </a:solidFill>
                  <a:latin typeface="Meiryo UI" panose="020B0400000000000000" pitchFamily="50" charset="-128"/>
                  <a:ea typeface="Meiryo UI" panose="020B0400000000000000" pitchFamily="50" charset="-128"/>
                </a:endParaRPr>
              </a:p>
            </p:txBody>
          </p:sp>
          <p:sp>
            <p:nvSpPr>
              <p:cNvPr id="34" name="Rechteck 64">
                <a:extLst>
                  <a:ext uri="{FF2B5EF4-FFF2-40B4-BE49-F238E27FC236}">
                    <a16:creationId xmlns:a16="http://schemas.microsoft.com/office/drawing/2014/main" id="{5FB66AF0-B385-014A-BD77-789AD9585507}"/>
                  </a:ext>
                </a:extLst>
              </p:cNvPr>
              <p:cNvSpPr/>
              <p:nvPr userDrawn="1"/>
            </p:nvSpPr>
            <p:spPr>
              <a:xfrm>
                <a:off x="7412564" y="0"/>
                <a:ext cx="4323966" cy="5163263"/>
              </a:xfrm>
              <a:custGeom>
                <a:avLst/>
                <a:gdLst/>
                <a:ahLst/>
                <a:cxnLst/>
                <a:rect l="l" t="t" r="r" b="b"/>
                <a:pathLst>
                  <a:path w="4323966" h="5163263">
                    <a:moveTo>
                      <a:pt x="3620052" y="5163123"/>
                    </a:moveTo>
                    <a:lnTo>
                      <a:pt x="3971956" y="5163193"/>
                    </a:lnTo>
                    <a:lnTo>
                      <a:pt x="3620150" y="5163263"/>
                    </a:lnTo>
                    <a:close/>
                    <a:moveTo>
                      <a:pt x="4323914" y="5163049"/>
                    </a:moveTo>
                    <a:lnTo>
                      <a:pt x="4323966" y="5163124"/>
                    </a:lnTo>
                    <a:lnTo>
                      <a:pt x="4323863" y="5163123"/>
                    </a:lnTo>
                    <a:close/>
                    <a:moveTo>
                      <a:pt x="0" y="0"/>
                    </a:moveTo>
                    <a:lnTo>
                      <a:pt x="701793" y="0"/>
                    </a:lnTo>
                    <a:lnTo>
                      <a:pt x="3971956" y="4661361"/>
                    </a:lnTo>
                    <a:lnTo>
                      <a:pt x="3620000" y="5163049"/>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sp>
            <p:nvSpPr>
              <p:cNvPr id="35" name="Rechteck 70">
                <a:extLst>
                  <a:ext uri="{FF2B5EF4-FFF2-40B4-BE49-F238E27FC236}">
                    <a16:creationId xmlns:a16="http://schemas.microsoft.com/office/drawing/2014/main" id="{7930BB45-E88B-EF58-3FD9-E0B860762B76}"/>
                  </a:ext>
                </a:extLst>
              </p:cNvPr>
              <p:cNvSpPr/>
              <p:nvPr userDrawn="1"/>
            </p:nvSpPr>
            <p:spPr>
              <a:xfrm>
                <a:off x="11032510" y="3481511"/>
                <a:ext cx="1179729" cy="1681751"/>
              </a:xfrm>
              <a:custGeom>
                <a:avLst/>
                <a:gdLst/>
                <a:ahLst/>
                <a:cxnLst/>
                <a:rect l="l" t="t" r="r" b="b"/>
                <a:pathLst>
                  <a:path w="1179729" h="1681751">
                    <a:moveTo>
                      <a:pt x="703915" y="1681612"/>
                    </a:moveTo>
                    <a:lnTo>
                      <a:pt x="703816" y="1681751"/>
                    </a:lnTo>
                    <a:lnTo>
                      <a:pt x="352009" y="1681682"/>
                    </a:lnTo>
                    <a:close/>
                    <a:moveTo>
                      <a:pt x="51" y="1681538"/>
                    </a:moveTo>
                    <a:lnTo>
                      <a:pt x="103" y="1681611"/>
                    </a:lnTo>
                    <a:lnTo>
                      <a:pt x="0" y="1681612"/>
                    </a:lnTo>
                    <a:close/>
                    <a:moveTo>
                      <a:pt x="1179729" y="0"/>
                    </a:moveTo>
                    <a:lnTo>
                      <a:pt x="1179729" y="1002978"/>
                    </a:lnTo>
                    <a:lnTo>
                      <a:pt x="703966" y="1681538"/>
                    </a:lnTo>
                    <a:lnTo>
                      <a:pt x="352009" y="11798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grpSp>
        <p:grpSp>
          <p:nvGrpSpPr>
            <p:cNvPr id="9" name="Gruppieren 8">
              <a:extLst>
                <a:ext uri="{FF2B5EF4-FFF2-40B4-BE49-F238E27FC236}">
                  <a16:creationId xmlns:a16="http://schemas.microsoft.com/office/drawing/2014/main" id="{F0DA3333-8630-479D-6311-8D1BAD127A3B}"/>
                </a:ext>
              </a:extLst>
            </p:cNvPr>
            <p:cNvGrpSpPr/>
            <p:nvPr userDrawn="1"/>
          </p:nvGrpSpPr>
          <p:grpSpPr>
            <a:xfrm>
              <a:off x="5096181" y="-364099"/>
              <a:ext cx="2182565" cy="2194247"/>
              <a:chOff x="5096181" y="-364099"/>
              <a:chExt cx="2182565" cy="2194247"/>
            </a:xfrm>
          </p:grpSpPr>
          <p:sp>
            <p:nvSpPr>
              <p:cNvPr id="30" name="Flussdiagramm: Daten 6">
                <a:extLst>
                  <a:ext uri="{FF2B5EF4-FFF2-40B4-BE49-F238E27FC236}">
                    <a16:creationId xmlns:a16="http://schemas.microsoft.com/office/drawing/2014/main" id="{10548842-008E-F08F-4F42-EC109161BC2E}"/>
                  </a:ext>
                </a:extLst>
              </p:cNvPr>
              <p:cNvSpPr/>
              <p:nvPr userDrawn="1"/>
            </p:nvSpPr>
            <p:spPr>
              <a:xfrm rot="3300000" flipH="1" flipV="1">
                <a:off x="4287921" y="444161"/>
                <a:ext cx="2194247" cy="577727"/>
              </a:xfrm>
              <a:custGeom>
                <a:avLst/>
                <a:gdLst/>
                <a:ahLst/>
                <a:cxnLst/>
                <a:rect l="l" t="t" r="r" b="b"/>
                <a:pathLst>
                  <a:path w="2194247" h="577727">
                    <a:moveTo>
                      <a:pt x="403750" y="1115"/>
                    </a:moveTo>
                    <a:lnTo>
                      <a:pt x="201848" y="289338"/>
                    </a:lnTo>
                    <a:lnTo>
                      <a:pt x="403580" y="1115"/>
                    </a:lnTo>
                    <a:close/>
                    <a:moveTo>
                      <a:pt x="92" y="577727"/>
                    </a:moveTo>
                    <a:lnTo>
                      <a:pt x="0" y="577727"/>
                    </a:lnTo>
                    <a:lnTo>
                      <a:pt x="60" y="577643"/>
                    </a:lnTo>
                    <a:close/>
                    <a:moveTo>
                      <a:pt x="2194247" y="0"/>
                    </a:moveTo>
                    <a:lnTo>
                      <a:pt x="1790844" y="576119"/>
                    </a:lnTo>
                    <a:lnTo>
                      <a:pt x="612925" y="577177"/>
                    </a:lnTo>
                    <a:lnTo>
                      <a:pt x="403841" y="11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lt1"/>
                  </a:solidFill>
                  <a:latin typeface="Meiryo UI" panose="020B0400000000000000" pitchFamily="50" charset="-128"/>
                  <a:ea typeface="Meiryo UI" panose="020B0400000000000000" pitchFamily="50" charset="-128"/>
                </a:endParaRPr>
              </a:p>
            </p:txBody>
          </p:sp>
          <p:sp>
            <p:nvSpPr>
              <p:cNvPr id="31" name="Flussdiagramm: Daten 6">
                <a:extLst>
                  <a:ext uri="{FF2B5EF4-FFF2-40B4-BE49-F238E27FC236}">
                    <a16:creationId xmlns:a16="http://schemas.microsoft.com/office/drawing/2014/main" id="{276A5AD0-19F5-FB51-4064-CC60D73620B1}"/>
                  </a:ext>
                </a:extLst>
              </p:cNvPr>
              <p:cNvSpPr/>
              <p:nvPr userDrawn="1"/>
            </p:nvSpPr>
            <p:spPr>
              <a:xfrm rot="18300000" flipV="1">
                <a:off x="5652464" y="1092046"/>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lt1"/>
                  </a:solidFill>
                  <a:latin typeface="Meiryo UI" panose="020B0400000000000000" pitchFamily="50" charset="-128"/>
                  <a:ea typeface="Meiryo UI" panose="020B0400000000000000" pitchFamily="50" charset="-128"/>
                </a:endParaRPr>
              </a:p>
            </p:txBody>
          </p:sp>
          <p:sp>
            <p:nvSpPr>
              <p:cNvPr id="32" name="Rechteck 58">
                <a:extLst>
                  <a:ext uri="{FF2B5EF4-FFF2-40B4-BE49-F238E27FC236}">
                    <a16:creationId xmlns:a16="http://schemas.microsoft.com/office/drawing/2014/main" id="{017A7909-FFB4-FDF0-0F62-19BEE70C7303}"/>
                  </a:ext>
                </a:extLst>
              </p:cNvPr>
              <p:cNvSpPr/>
              <p:nvPr userDrawn="1"/>
            </p:nvSpPr>
            <p:spPr>
              <a:xfrm>
                <a:off x="5546932" y="0"/>
                <a:ext cx="1731814" cy="1466188"/>
              </a:xfrm>
              <a:custGeom>
                <a:avLst/>
                <a:gdLst/>
                <a:ahLst/>
                <a:cxnLst/>
                <a:rect l="l" t="t" r="r" b="b"/>
                <a:pathLst>
                  <a:path w="1731814" h="1466188">
                    <a:moveTo>
                      <a:pt x="703915" y="1466049"/>
                    </a:moveTo>
                    <a:lnTo>
                      <a:pt x="703816" y="1466188"/>
                    </a:lnTo>
                    <a:lnTo>
                      <a:pt x="352009" y="1466120"/>
                    </a:lnTo>
                    <a:close/>
                    <a:moveTo>
                      <a:pt x="51" y="1465976"/>
                    </a:moveTo>
                    <a:lnTo>
                      <a:pt x="103" y="1466049"/>
                    </a:lnTo>
                    <a:lnTo>
                      <a:pt x="0" y="1466049"/>
                    </a:lnTo>
                    <a:close/>
                    <a:moveTo>
                      <a:pt x="1028502" y="0"/>
                    </a:moveTo>
                    <a:lnTo>
                      <a:pt x="1731814" y="0"/>
                    </a:lnTo>
                    <a:lnTo>
                      <a:pt x="703966" y="1465976"/>
                    </a:lnTo>
                    <a:lnTo>
                      <a:pt x="352009" y="96428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grpSp>
        <p:grpSp>
          <p:nvGrpSpPr>
            <p:cNvPr id="10" name="Gruppieren 13">
              <a:extLst>
                <a:ext uri="{FF2B5EF4-FFF2-40B4-BE49-F238E27FC236}">
                  <a16:creationId xmlns:a16="http://schemas.microsoft.com/office/drawing/2014/main" id="{36C87EAD-76E2-028C-2EB3-4FC06E570157}"/>
                </a:ext>
              </a:extLst>
            </p:cNvPr>
            <p:cNvGrpSpPr/>
            <p:nvPr userDrawn="1"/>
          </p:nvGrpSpPr>
          <p:grpSpPr>
            <a:xfrm>
              <a:off x="6940642" y="0"/>
              <a:ext cx="2274153" cy="1470862"/>
              <a:chOff x="6940642" y="0"/>
              <a:chExt cx="2274153" cy="1470862"/>
            </a:xfrm>
          </p:grpSpPr>
          <p:sp>
            <p:nvSpPr>
              <p:cNvPr id="27" name="Flussdiagramm: Daten 6">
                <a:extLst>
                  <a:ext uri="{FF2B5EF4-FFF2-40B4-BE49-F238E27FC236}">
                    <a16:creationId xmlns:a16="http://schemas.microsoft.com/office/drawing/2014/main" id="{4D37038F-1106-AF99-8505-3A42D8025AA2}"/>
                  </a:ext>
                </a:extLst>
              </p:cNvPr>
              <p:cNvSpPr/>
              <p:nvPr userDrawn="1"/>
            </p:nvSpPr>
            <p:spPr>
              <a:xfrm rot="18300000" flipV="1">
                <a:off x="7945440" y="1151680"/>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lt1"/>
                  </a:solidFill>
                  <a:latin typeface="Meiryo UI" panose="020B0400000000000000" pitchFamily="50" charset="-128"/>
                  <a:ea typeface="Meiryo UI" panose="020B0400000000000000" pitchFamily="50" charset="-128"/>
                </a:endParaRPr>
              </a:p>
            </p:txBody>
          </p:sp>
          <p:sp>
            <p:nvSpPr>
              <p:cNvPr id="28" name="Rechteck 61">
                <a:extLst>
                  <a:ext uri="{FF2B5EF4-FFF2-40B4-BE49-F238E27FC236}">
                    <a16:creationId xmlns:a16="http://schemas.microsoft.com/office/drawing/2014/main" id="{5BBC1B0C-2F1B-D0E4-DD7B-EF35CFF8B9BF}"/>
                  </a:ext>
                </a:extLst>
              </p:cNvPr>
              <p:cNvSpPr/>
              <p:nvPr userDrawn="1"/>
            </p:nvSpPr>
            <p:spPr>
              <a:xfrm>
                <a:off x="6940642" y="0"/>
                <a:ext cx="1325990" cy="1352474"/>
              </a:xfrm>
              <a:custGeom>
                <a:avLst/>
                <a:gdLst/>
                <a:ahLst/>
                <a:cxnLst/>
                <a:rect l="l" t="t" r="r" b="b"/>
                <a:pathLst>
                  <a:path w="1325990" h="1352474">
                    <a:moveTo>
                      <a:pt x="948216" y="1352399"/>
                    </a:moveTo>
                    <a:lnTo>
                      <a:pt x="1137075" y="1352438"/>
                    </a:lnTo>
                    <a:lnTo>
                      <a:pt x="948268" y="1352474"/>
                    </a:lnTo>
                    <a:close/>
                    <a:moveTo>
                      <a:pt x="1325962" y="1352359"/>
                    </a:moveTo>
                    <a:lnTo>
                      <a:pt x="1325990" y="1352400"/>
                    </a:lnTo>
                    <a:lnTo>
                      <a:pt x="1325935" y="1352399"/>
                    </a:lnTo>
                    <a:close/>
                    <a:moveTo>
                      <a:pt x="0" y="0"/>
                    </a:moveTo>
                    <a:lnTo>
                      <a:pt x="377220" y="0"/>
                    </a:lnTo>
                    <a:lnTo>
                      <a:pt x="1137076" y="1083116"/>
                    </a:lnTo>
                    <a:lnTo>
                      <a:pt x="948188" y="135236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sp>
            <p:nvSpPr>
              <p:cNvPr id="29" name="Rechteck 62">
                <a:extLst>
                  <a:ext uri="{FF2B5EF4-FFF2-40B4-BE49-F238E27FC236}">
                    <a16:creationId xmlns:a16="http://schemas.microsoft.com/office/drawing/2014/main" id="{159AC9B6-60F7-18C6-9AFE-9FC89500D10E}"/>
                  </a:ext>
                </a:extLst>
              </p:cNvPr>
              <p:cNvSpPr/>
              <p:nvPr userDrawn="1"/>
            </p:nvSpPr>
            <p:spPr>
              <a:xfrm>
                <a:off x="7888805" y="0"/>
                <a:ext cx="1325990" cy="1352475"/>
              </a:xfrm>
              <a:custGeom>
                <a:avLst/>
                <a:gdLst/>
                <a:ahLst/>
                <a:cxnLst/>
                <a:rect l="l" t="t" r="r" b="b"/>
                <a:pathLst>
                  <a:path w="1325990" h="1352475">
                    <a:moveTo>
                      <a:pt x="377774" y="1352400"/>
                    </a:moveTo>
                    <a:lnTo>
                      <a:pt x="377722" y="1352475"/>
                    </a:lnTo>
                    <a:lnTo>
                      <a:pt x="188914" y="1352438"/>
                    </a:lnTo>
                    <a:close/>
                    <a:moveTo>
                      <a:pt x="26" y="1352361"/>
                    </a:moveTo>
                    <a:lnTo>
                      <a:pt x="55" y="1352400"/>
                    </a:lnTo>
                    <a:lnTo>
                      <a:pt x="0" y="1352400"/>
                    </a:lnTo>
                    <a:close/>
                    <a:moveTo>
                      <a:pt x="948771" y="0"/>
                    </a:moveTo>
                    <a:lnTo>
                      <a:pt x="1325990" y="0"/>
                    </a:lnTo>
                    <a:lnTo>
                      <a:pt x="377802" y="1352361"/>
                    </a:lnTo>
                    <a:lnTo>
                      <a:pt x="188914" y="1083117"/>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grpSp>
        <p:grpSp>
          <p:nvGrpSpPr>
            <p:cNvPr id="11" name="Gruppieren 16">
              <a:extLst>
                <a:ext uri="{FF2B5EF4-FFF2-40B4-BE49-F238E27FC236}">
                  <a16:creationId xmlns:a16="http://schemas.microsoft.com/office/drawing/2014/main" id="{405417DF-5EE4-E184-7600-9138DD28B653}"/>
                </a:ext>
              </a:extLst>
            </p:cNvPr>
            <p:cNvGrpSpPr/>
            <p:nvPr userDrawn="1"/>
          </p:nvGrpSpPr>
          <p:grpSpPr>
            <a:xfrm>
              <a:off x="9665525" y="0"/>
              <a:ext cx="2546714" cy="2285187"/>
              <a:chOff x="9665525" y="0"/>
              <a:chExt cx="2546714" cy="2285187"/>
            </a:xfrm>
          </p:grpSpPr>
          <p:sp>
            <p:nvSpPr>
              <p:cNvPr id="24" name="Flussdiagramm: Daten 6">
                <a:extLst>
                  <a:ext uri="{FF2B5EF4-FFF2-40B4-BE49-F238E27FC236}">
                    <a16:creationId xmlns:a16="http://schemas.microsoft.com/office/drawing/2014/main" id="{44F1C91E-DFF7-067F-98B9-1EFD38793D03}"/>
                  </a:ext>
                </a:extLst>
              </p:cNvPr>
              <p:cNvSpPr/>
              <p:nvPr userDrawn="1"/>
            </p:nvSpPr>
            <p:spPr>
              <a:xfrm rot="18300000" flipV="1">
                <a:off x="11241275" y="1966005"/>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lt1"/>
                  </a:solidFill>
                  <a:latin typeface="Meiryo UI" panose="020B0400000000000000" pitchFamily="50" charset="-128"/>
                  <a:ea typeface="Meiryo UI" panose="020B0400000000000000" pitchFamily="50" charset="-128"/>
                </a:endParaRPr>
              </a:p>
            </p:txBody>
          </p:sp>
          <p:sp>
            <p:nvSpPr>
              <p:cNvPr id="25" name="Rechteck 66">
                <a:extLst>
                  <a:ext uri="{FF2B5EF4-FFF2-40B4-BE49-F238E27FC236}">
                    <a16:creationId xmlns:a16="http://schemas.microsoft.com/office/drawing/2014/main" id="{2D6EB72A-7357-275E-BBF8-66DC79B78729}"/>
                  </a:ext>
                </a:extLst>
              </p:cNvPr>
              <p:cNvSpPr/>
              <p:nvPr userDrawn="1"/>
            </p:nvSpPr>
            <p:spPr>
              <a:xfrm>
                <a:off x="9665525" y="0"/>
                <a:ext cx="1896942" cy="2166799"/>
              </a:xfrm>
              <a:custGeom>
                <a:avLst/>
                <a:gdLst/>
                <a:ahLst/>
                <a:cxnLst/>
                <a:rect l="l" t="t" r="r" b="b"/>
                <a:pathLst>
                  <a:path w="1896942" h="2166799">
                    <a:moveTo>
                      <a:pt x="1519167" y="2166724"/>
                    </a:moveTo>
                    <a:lnTo>
                      <a:pt x="1708027" y="2166763"/>
                    </a:lnTo>
                    <a:lnTo>
                      <a:pt x="1519219" y="2166799"/>
                    </a:lnTo>
                    <a:close/>
                    <a:moveTo>
                      <a:pt x="1896914" y="2166684"/>
                    </a:moveTo>
                    <a:lnTo>
                      <a:pt x="1896942" y="2166725"/>
                    </a:lnTo>
                    <a:lnTo>
                      <a:pt x="1896887" y="2166724"/>
                    </a:lnTo>
                    <a:close/>
                    <a:moveTo>
                      <a:pt x="0" y="0"/>
                    </a:moveTo>
                    <a:lnTo>
                      <a:pt x="376883" y="0"/>
                    </a:lnTo>
                    <a:lnTo>
                      <a:pt x="1708027" y="1897441"/>
                    </a:lnTo>
                    <a:lnTo>
                      <a:pt x="1519139" y="2166685"/>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sp>
            <p:nvSpPr>
              <p:cNvPr id="26" name="Rechteck 68">
                <a:extLst>
                  <a:ext uri="{FF2B5EF4-FFF2-40B4-BE49-F238E27FC236}">
                    <a16:creationId xmlns:a16="http://schemas.microsoft.com/office/drawing/2014/main" id="{FEB597A7-513A-6795-20D8-B37A5F911A21}"/>
                  </a:ext>
                </a:extLst>
              </p:cNvPr>
              <p:cNvSpPr/>
              <p:nvPr userDrawn="1"/>
            </p:nvSpPr>
            <p:spPr>
              <a:xfrm>
                <a:off x="11184639" y="701962"/>
                <a:ext cx="1027600" cy="1464838"/>
              </a:xfrm>
              <a:custGeom>
                <a:avLst/>
                <a:gdLst/>
                <a:ahLst/>
                <a:cxnLst/>
                <a:rect l="l" t="t" r="r" b="b"/>
                <a:pathLst>
                  <a:path w="1027600" h="1464838">
                    <a:moveTo>
                      <a:pt x="377775" y="1464763"/>
                    </a:moveTo>
                    <a:lnTo>
                      <a:pt x="377723" y="1464838"/>
                    </a:lnTo>
                    <a:lnTo>
                      <a:pt x="188914" y="1464801"/>
                    </a:lnTo>
                    <a:close/>
                    <a:moveTo>
                      <a:pt x="27" y="1464723"/>
                    </a:moveTo>
                    <a:lnTo>
                      <a:pt x="55" y="1464763"/>
                    </a:lnTo>
                    <a:lnTo>
                      <a:pt x="0" y="1464763"/>
                    </a:lnTo>
                    <a:close/>
                    <a:moveTo>
                      <a:pt x="1027600" y="0"/>
                    </a:moveTo>
                    <a:lnTo>
                      <a:pt x="1027600" y="537945"/>
                    </a:lnTo>
                    <a:lnTo>
                      <a:pt x="377803" y="1464724"/>
                    </a:lnTo>
                    <a:lnTo>
                      <a:pt x="188915" y="119548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grpSp>
        <p:grpSp>
          <p:nvGrpSpPr>
            <p:cNvPr id="12" name="Gruppieren 15">
              <a:extLst>
                <a:ext uri="{FF2B5EF4-FFF2-40B4-BE49-F238E27FC236}">
                  <a16:creationId xmlns:a16="http://schemas.microsoft.com/office/drawing/2014/main" id="{F5CDCF3E-D189-CC09-84B3-079282A10322}"/>
                </a:ext>
              </a:extLst>
            </p:cNvPr>
            <p:cNvGrpSpPr/>
            <p:nvPr userDrawn="1"/>
          </p:nvGrpSpPr>
          <p:grpSpPr>
            <a:xfrm>
              <a:off x="8669764" y="0"/>
              <a:ext cx="3542475" cy="3590769"/>
              <a:chOff x="8669764" y="0"/>
              <a:chExt cx="3542475" cy="3590769"/>
            </a:xfrm>
          </p:grpSpPr>
          <p:sp>
            <p:nvSpPr>
              <p:cNvPr id="21" name="Flussdiagramm: Daten 6">
                <a:extLst>
                  <a:ext uri="{FF2B5EF4-FFF2-40B4-BE49-F238E27FC236}">
                    <a16:creationId xmlns:a16="http://schemas.microsoft.com/office/drawing/2014/main" id="{3457B91C-7F59-BDBA-EE53-3EFE788445A8}"/>
                  </a:ext>
                </a:extLst>
              </p:cNvPr>
              <p:cNvSpPr/>
              <p:nvPr userDrawn="1"/>
            </p:nvSpPr>
            <p:spPr>
              <a:xfrm rot="18300000" flipV="1">
                <a:off x="11138042" y="2996030"/>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lt1"/>
                  </a:solidFill>
                  <a:latin typeface="Meiryo UI" panose="020B0400000000000000" pitchFamily="50" charset="-128"/>
                  <a:ea typeface="Meiryo UI" panose="020B0400000000000000" pitchFamily="50" charset="-128"/>
                </a:endParaRPr>
              </a:p>
            </p:txBody>
          </p:sp>
          <p:sp>
            <p:nvSpPr>
              <p:cNvPr id="22" name="Rechteck 65">
                <a:extLst>
                  <a:ext uri="{FF2B5EF4-FFF2-40B4-BE49-F238E27FC236}">
                    <a16:creationId xmlns:a16="http://schemas.microsoft.com/office/drawing/2014/main" id="{5D90660D-543B-5E54-04F3-BB4DF3409F84}"/>
                  </a:ext>
                </a:extLst>
              </p:cNvPr>
              <p:cNvSpPr/>
              <p:nvPr userDrawn="1"/>
            </p:nvSpPr>
            <p:spPr>
              <a:xfrm>
                <a:off x="8669764" y="0"/>
                <a:ext cx="3066766" cy="3370173"/>
              </a:xfrm>
              <a:custGeom>
                <a:avLst/>
                <a:gdLst/>
                <a:ahLst/>
                <a:cxnLst/>
                <a:rect l="l" t="t" r="r" b="b"/>
                <a:pathLst>
                  <a:path w="3066766" h="3370173">
                    <a:moveTo>
                      <a:pt x="2362852" y="3370034"/>
                    </a:moveTo>
                    <a:lnTo>
                      <a:pt x="2714756" y="3370104"/>
                    </a:lnTo>
                    <a:lnTo>
                      <a:pt x="2362950" y="3370173"/>
                    </a:lnTo>
                    <a:close/>
                    <a:moveTo>
                      <a:pt x="3066714" y="3369960"/>
                    </a:moveTo>
                    <a:lnTo>
                      <a:pt x="3066766" y="3370034"/>
                    </a:lnTo>
                    <a:lnTo>
                      <a:pt x="3066663" y="3370034"/>
                    </a:lnTo>
                    <a:close/>
                    <a:moveTo>
                      <a:pt x="0" y="0"/>
                    </a:moveTo>
                    <a:lnTo>
                      <a:pt x="702529" y="0"/>
                    </a:lnTo>
                    <a:lnTo>
                      <a:pt x="2714756" y="2868272"/>
                    </a:lnTo>
                    <a:lnTo>
                      <a:pt x="2362800" y="3369959"/>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sp>
            <p:nvSpPr>
              <p:cNvPr id="23" name="Rechteck 69">
                <a:extLst>
                  <a:ext uri="{FF2B5EF4-FFF2-40B4-BE49-F238E27FC236}">
                    <a16:creationId xmlns:a16="http://schemas.microsoft.com/office/drawing/2014/main" id="{EC80D3B5-47CD-E8B4-15B1-431BA184CEB8}"/>
                  </a:ext>
                </a:extLst>
              </p:cNvPr>
              <p:cNvSpPr/>
              <p:nvPr userDrawn="1"/>
            </p:nvSpPr>
            <p:spPr>
              <a:xfrm>
                <a:off x="11032510" y="1688422"/>
                <a:ext cx="1179729" cy="1681750"/>
              </a:xfrm>
              <a:custGeom>
                <a:avLst/>
                <a:gdLst/>
                <a:ahLst/>
                <a:cxnLst/>
                <a:rect l="l" t="t" r="r" b="b"/>
                <a:pathLst>
                  <a:path w="1179729" h="1681750">
                    <a:moveTo>
                      <a:pt x="703915" y="1681611"/>
                    </a:moveTo>
                    <a:lnTo>
                      <a:pt x="703816" y="1681750"/>
                    </a:lnTo>
                    <a:lnTo>
                      <a:pt x="352009" y="1681681"/>
                    </a:lnTo>
                    <a:close/>
                    <a:moveTo>
                      <a:pt x="51" y="1681538"/>
                    </a:moveTo>
                    <a:lnTo>
                      <a:pt x="103" y="1681611"/>
                    </a:lnTo>
                    <a:lnTo>
                      <a:pt x="0" y="1681611"/>
                    </a:lnTo>
                    <a:close/>
                    <a:moveTo>
                      <a:pt x="1179729" y="0"/>
                    </a:moveTo>
                    <a:lnTo>
                      <a:pt x="1179729" y="1002977"/>
                    </a:lnTo>
                    <a:lnTo>
                      <a:pt x="703966" y="1681538"/>
                    </a:lnTo>
                    <a:lnTo>
                      <a:pt x="352009" y="1179850"/>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grpSp>
        <p:grpSp>
          <p:nvGrpSpPr>
            <p:cNvPr id="13" name="Gruppieren 12">
              <a:extLst>
                <a:ext uri="{FF2B5EF4-FFF2-40B4-BE49-F238E27FC236}">
                  <a16:creationId xmlns:a16="http://schemas.microsoft.com/office/drawing/2014/main" id="{AD00D28F-8DA1-52B8-C1B9-856052C4DC63}"/>
                </a:ext>
              </a:extLst>
            </p:cNvPr>
            <p:cNvGrpSpPr/>
            <p:nvPr userDrawn="1"/>
          </p:nvGrpSpPr>
          <p:grpSpPr>
            <a:xfrm>
              <a:off x="6077931" y="0"/>
              <a:ext cx="4126388" cy="2661475"/>
              <a:chOff x="6077931" y="0"/>
              <a:chExt cx="4126388" cy="2661475"/>
            </a:xfrm>
          </p:grpSpPr>
          <p:sp>
            <p:nvSpPr>
              <p:cNvPr id="18" name="Flussdiagramm: Daten 6">
                <a:extLst>
                  <a:ext uri="{FF2B5EF4-FFF2-40B4-BE49-F238E27FC236}">
                    <a16:creationId xmlns:a16="http://schemas.microsoft.com/office/drawing/2014/main" id="{31EB0114-034F-109B-0D65-9B54731C28B7}"/>
                  </a:ext>
                </a:extLst>
              </p:cNvPr>
              <p:cNvSpPr/>
              <p:nvPr userDrawn="1"/>
            </p:nvSpPr>
            <p:spPr>
              <a:xfrm rot="18300000" flipV="1">
                <a:off x="7894647" y="2066736"/>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lt1"/>
                  </a:solidFill>
                  <a:latin typeface="Meiryo UI" panose="020B0400000000000000" pitchFamily="50" charset="-128"/>
                  <a:ea typeface="Meiryo UI" panose="020B0400000000000000" pitchFamily="50" charset="-128"/>
                </a:endParaRPr>
              </a:p>
            </p:txBody>
          </p:sp>
          <p:sp>
            <p:nvSpPr>
              <p:cNvPr id="19" name="Rechteck 59">
                <a:extLst>
                  <a:ext uri="{FF2B5EF4-FFF2-40B4-BE49-F238E27FC236}">
                    <a16:creationId xmlns:a16="http://schemas.microsoft.com/office/drawing/2014/main" id="{30671365-BCD5-9C68-7AAB-2253B6198039}"/>
                  </a:ext>
                </a:extLst>
              </p:cNvPr>
              <p:cNvSpPr/>
              <p:nvPr userDrawn="1"/>
            </p:nvSpPr>
            <p:spPr>
              <a:xfrm>
                <a:off x="6077931" y="0"/>
                <a:ext cx="2415205" cy="2440879"/>
              </a:xfrm>
              <a:custGeom>
                <a:avLst/>
                <a:gdLst/>
                <a:ahLst/>
                <a:cxnLst/>
                <a:rect l="l" t="t" r="r" b="b"/>
                <a:pathLst>
                  <a:path w="2415205" h="2440879">
                    <a:moveTo>
                      <a:pt x="1711291" y="2440740"/>
                    </a:moveTo>
                    <a:lnTo>
                      <a:pt x="2063195" y="2440810"/>
                    </a:lnTo>
                    <a:lnTo>
                      <a:pt x="1711388" y="2440879"/>
                    </a:lnTo>
                    <a:close/>
                    <a:moveTo>
                      <a:pt x="2415153" y="2440666"/>
                    </a:moveTo>
                    <a:lnTo>
                      <a:pt x="2415205" y="2440740"/>
                    </a:lnTo>
                    <a:lnTo>
                      <a:pt x="2415102" y="2440740"/>
                    </a:lnTo>
                    <a:close/>
                    <a:moveTo>
                      <a:pt x="0" y="0"/>
                    </a:moveTo>
                    <a:lnTo>
                      <a:pt x="702911" y="0"/>
                    </a:lnTo>
                    <a:lnTo>
                      <a:pt x="2063195" y="1938978"/>
                    </a:lnTo>
                    <a:lnTo>
                      <a:pt x="1711238" y="244066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sp>
            <p:nvSpPr>
              <p:cNvPr id="20" name="Rechteck 60">
                <a:extLst>
                  <a:ext uri="{FF2B5EF4-FFF2-40B4-BE49-F238E27FC236}">
                    <a16:creationId xmlns:a16="http://schemas.microsoft.com/office/drawing/2014/main" id="{7781F04A-4B46-D89A-5012-6107C351F683}"/>
                  </a:ext>
                </a:extLst>
              </p:cNvPr>
              <p:cNvSpPr/>
              <p:nvPr userDrawn="1"/>
            </p:nvSpPr>
            <p:spPr>
              <a:xfrm>
                <a:off x="7789115" y="0"/>
                <a:ext cx="2415204" cy="2440878"/>
              </a:xfrm>
              <a:custGeom>
                <a:avLst/>
                <a:gdLst/>
                <a:ahLst/>
                <a:cxnLst/>
                <a:rect l="l" t="t" r="r" b="b"/>
                <a:pathLst>
                  <a:path w="2415204" h="2440878">
                    <a:moveTo>
                      <a:pt x="703915" y="2440739"/>
                    </a:moveTo>
                    <a:lnTo>
                      <a:pt x="703816" y="2440878"/>
                    </a:lnTo>
                    <a:lnTo>
                      <a:pt x="352009" y="2440809"/>
                    </a:lnTo>
                    <a:close/>
                    <a:moveTo>
                      <a:pt x="51" y="2440666"/>
                    </a:moveTo>
                    <a:lnTo>
                      <a:pt x="103" y="2440739"/>
                    </a:lnTo>
                    <a:lnTo>
                      <a:pt x="0" y="2440739"/>
                    </a:lnTo>
                    <a:close/>
                    <a:moveTo>
                      <a:pt x="1712292" y="0"/>
                    </a:moveTo>
                    <a:lnTo>
                      <a:pt x="2415204" y="0"/>
                    </a:lnTo>
                    <a:lnTo>
                      <a:pt x="703966" y="2440666"/>
                    </a:lnTo>
                    <a:lnTo>
                      <a:pt x="352009" y="193897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grpSp>
        <p:grpSp>
          <p:nvGrpSpPr>
            <p:cNvPr id="14" name="Gruppieren 17">
              <a:extLst>
                <a:ext uri="{FF2B5EF4-FFF2-40B4-BE49-F238E27FC236}">
                  <a16:creationId xmlns:a16="http://schemas.microsoft.com/office/drawing/2014/main" id="{2554C7FD-C699-712A-4F95-2EC0D9A1C4C7}"/>
                </a:ext>
              </a:extLst>
            </p:cNvPr>
            <p:cNvGrpSpPr/>
            <p:nvPr userDrawn="1"/>
          </p:nvGrpSpPr>
          <p:grpSpPr>
            <a:xfrm>
              <a:off x="7411824" y="0"/>
              <a:ext cx="3795010" cy="2425160"/>
              <a:chOff x="7411824" y="0"/>
              <a:chExt cx="3795010" cy="2425160"/>
            </a:xfrm>
          </p:grpSpPr>
          <p:sp>
            <p:nvSpPr>
              <p:cNvPr id="15" name="Flussdiagramm: Daten 6">
                <a:extLst>
                  <a:ext uri="{FF2B5EF4-FFF2-40B4-BE49-F238E27FC236}">
                    <a16:creationId xmlns:a16="http://schemas.microsoft.com/office/drawing/2014/main" id="{F2BFFBB2-BD90-22BF-22E7-DAF22F708EED}"/>
                  </a:ext>
                </a:extLst>
              </p:cNvPr>
              <p:cNvSpPr/>
              <p:nvPr userDrawn="1"/>
            </p:nvSpPr>
            <p:spPr>
              <a:xfrm rot="18300000" flipV="1">
                <a:off x="9062851" y="1830421"/>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lt1"/>
                  </a:solidFill>
                  <a:latin typeface="Meiryo UI" panose="020B0400000000000000" pitchFamily="50" charset="-128"/>
                  <a:ea typeface="Meiryo UI" panose="020B0400000000000000" pitchFamily="50" charset="-128"/>
                </a:endParaRPr>
              </a:p>
            </p:txBody>
          </p:sp>
          <p:sp>
            <p:nvSpPr>
              <p:cNvPr id="16" name="Rechteck 63">
                <a:extLst>
                  <a:ext uri="{FF2B5EF4-FFF2-40B4-BE49-F238E27FC236}">
                    <a16:creationId xmlns:a16="http://schemas.microsoft.com/office/drawing/2014/main" id="{68696AFD-2239-7F9B-3806-7848695B4F96}"/>
                  </a:ext>
                </a:extLst>
              </p:cNvPr>
              <p:cNvSpPr/>
              <p:nvPr userDrawn="1"/>
            </p:nvSpPr>
            <p:spPr>
              <a:xfrm>
                <a:off x="7411824" y="0"/>
                <a:ext cx="2249515" cy="2204564"/>
              </a:xfrm>
              <a:custGeom>
                <a:avLst/>
                <a:gdLst/>
                <a:ahLst/>
                <a:cxnLst/>
                <a:rect l="l" t="t" r="r" b="b"/>
                <a:pathLst>
                  <a:path w="2249515" h="2204564">
                    <a:moveTo>
                      <a:pt x="1545601" y="2204425"/>
                    </a:moveTo>
                    <a:lnTo>
                      <a:pt x="1897505" y="2204495"/>
                    </a:lnTo>
                    <a:lnTo>
                      <a:pt x="1545698" y="2204564"/>
                    </a:lnTo>
                    <a:close/>
                    <a:moveTo>
                      <a:pt x="2249463" y="2204351"/>
                    </a:moveTo>
                    <a:lnTo>
                      <a:pt x="2249515" y="2204425"/>
                    </a:lnTo>
                    <a:lnTo>
                      <a:pt x="2249412" y="2204425"/>
                    </a:lnTo>
                    <a:close/>
                    <a:moveTo>
                      <a:pt x="0" y="0"/>
                    </a:moveTo>
                    <a:lnTo>
                      <a:pt x="703008" y="0"/>
                    </a:lnTo>
                    <a:lnTo>
                      <a:pt x="1897505" y="1702663"/>
                    </a:lnTo>
                    <a:lnTo>
                      <a:pt x="1545549" y="2204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sp>
            <p:nvSpPr>
              <p:cNvPr id="17" name="Rechteck 67">
                <a:extLst>
                  <a:ext uri="{FF2B5EF4-FFF2-40B4-BE49-F238E27FC236}">
                    <a16:creationId xmlns:a16="http://schemas.microsoft.com/office/drawing/2014/main" id="{DE1866EE-4773-EA6D-593B-1ACCC36C829F}"/>
                  </a:ext>
                </a:extLst>
              </p:cNvPr>
              <p:cNvSpPr/>
              <p:nvPr userDrawn="1"/>
            </p:nvSpPr>
            <p:spPr>
              <a:xfrm>
                <a:off x="8957319" y="0"/>
                <a:ext cx="2249515" cy="2204563"/>
              </a:xfrm>
              <a:custGeom>
                <a:avLst/>
                <a:gdLst/>
                <a:ahLst/>
                <a:cxnLst/>
                <a:rect l="l" t="t" r="r" b="b"/>
                <a:pathLst>
                  <a:path w="2249515" h="2204563">
                    <a:moveTo>
                      <a:pt x="703915" y="2204424"/>
                    </a:moveTo>
                    <a:lnTo>
                      <a:pt x="703817" y="2204563"/>
                    </a:lnTo>
                    <a:lnTo>
                      <a:pt x="352009" y="2204494"/>
                    </a:lnTo>
                    <a:close/>
                    <a:moveTo>
                      <a:pt x="51" y="2204351"/>
                    </a:moveTo>
                    <a:lnTo>
                      <a:pt x="103" y="2204424"/>
                    </a:lnTo>
                    <a:lnTo>
                      <a:pt x="0" y="2204424"/>
                    </a:lnTo>
                    <a:close/>
                    <a:moveTo>
                      <a:pt x="1546507" y="0"/>
                    </a:moveTo>
                    <a:lnTo>
                      <a:pt x="2249515" y="0"/>
                    </a:lnTo>
                    <a:lnTo>
                      <a:pt x="703966" y="2204351"/>
                    </a:lnTo>
                    <a:lnTo>
                      <a:pt x="352009" y="1702663"/>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solidFill>
                    <a:schemeClr val="lt1"/>
                  </a:solidFill>
                  <a:latin typeface="Meiryo UI" panose="020B0400000000000000" pitchFamily="50" charset="-128"/>
                  <a:ea typeface="Meiryo UI" panose="020B0400000000000000" pitchFamily="50" charset="-128"/>
                </a:endParaRPr>
              </a:p>
            </p:txBody>
          </p:sp>
        </p:grpSp>
      </p:grpSp>
      <p:grpSp>
        <p:nvGrpSpPr>
          <p:cNvPr id="36" name="Gruppieren 22">
            <a:extLst>
              <a:ext uri="{FF2B5EF4-FFF2-40B4-BE49-F238E27FC236}">
                <a16:creationId xmlns:a16="http://schemas.microsoft.com/office/drawing/2014/main" id="{8FD0C7F1-2CBF-3B76-AF18-7B356FB2CD40}"/>
              </a:ext>
            </a:extLst>
          </p:cNvPr>
          <p:cNvGrpSpPr/>
          <p:nvPr/>
        </p:nvGrpSpPr>
        <p:grpSpPr>
          <a:xfrm>
            <a:off x="81034" y="5206769"/>
            <a:ext cx="3453610" cy="1898584"/>
            <a:chOff x="81031" y="5206769"/>
            <a:chExt cx="3453611" cy="1898584"/>
          </a:xfrm>
        </p:grpSpPr>
        <p:grpSp>
          <p:nvGrpSpPr>
            <p:cNvPr id="37" name="Gruppieren 21">
              <a:extLst>
                <a:ext uri="{FF2B5EF4-FFF2-40B4-BE49-F238E27FC236}">
                  <a16:creationId xmlns:a16="http://schemas.microsoft.com/office/drawing/2014/main" id="{06BD8B01-9D2B-13E8-6BDE-F9F93F9C3A0F}"/>
                </a:ext>
              </a:extLst>
            </p:cNvPr>
            <p:cNvGrpSpPr/>
            <p:nvPr userDrawn="1"/>
          </p:nvGrpSpPr>
          <p:grpSpPr>
            <a:xfrm>
              <a:off x="81031" y="5206769"/>
              <a:ext cx="1991801" cy="1736748"/>
              <a:chOff x="81031" y="5206769"/>
              <a:chExt cx="1991801" cy="1736748"/>
            </a:xfrm>
          </p:grpSpPr>
          <p:sp>
            <p:nvSpPr>
              <p:cNvPr id="46" name="Flussdiagramm: Daten 6">
                <a:extLst>
                  <a:ext uri="{FF2B5EF4-FFF2-40B4-BE49-F238E27FC236}">
                    <a16:creationId xmlns:a16="http://schemas.microsoft.com/office/drawing/2014/main" id="{5CE53214-B7D8-2C10-9135-E981BCCBA502}"/>
                  </a:ext>
                </a:extLst>
              </p:cNvPr>
              <p:cNvSpPr/>
              <p:nvPr userDrawn="1"/>
            </p:nvSpPr>
            <p:spPr>
              <a:xfrm rot="7500000" flipV="1">
                <a:off x="-472446" y="5760246"/>
                <a:ext cx="1736748" cy="629794"/>
              </a:xfrm>
              <a:custGeom>
                <a:avLst/>
                <a:gdLst>
                  <a:gd name="connsiteX0" fmla="*/ 4875386 w 7920475"/>
                  <a:gd name="connsiteY0" fmla="*/ 1896 h 634035"/>
                  <a:gd name="connsiteX1" fmla="*/ 7498123 w 7920475"/>
                  <a:gd name="connsiteY1" fmla="*/ 627301 h 634035"/>
                  <a:gd name="connsiteX2" fmla="*/ 7920475 w 7920475"/>
                  <a:gd name="connsiteY2" fmla="*/ 0 h 634035"/>
                  <a:gd name="connsiteX3" fmla="*/ 4875386 w 7920475"/>
                  <a:gd name="connsiteY3" fmla="*/ 1896 h 634035"/>
                  <a:gd name="connsiteX4" fmla="*/ 440793 w 7920475"/>
                  <a:gd name="connsiteY4" fmla="*/ 4657 h 634035"/>
                  <a:gd name="connsiteX5" fmla="*/ 669010 w 7920475"/>
                  <a:gd name="connsiteY5" fmla="*/ 633434 h 634035"/>
                  <a:gd name="connsiteX6" fmla="*/ 1604583 w 7920475"/>
                  <a:gd name="connsiteY6" fmla="*/ 632594 h 634035"/>
                  <a:gd name="connsiteX7" fmla="*/ 1736748 w 7920475"/>
                  <a:gd name="connsiteY7" fmla="*/ 443842 h 634035"/>
                  <a:gd name="connsiteX8" fmla="*/ 1108933 w 7920475"/>
                  <a:gd name="connsiteY8" fmla="*/ 4241 h 634035"/>
                  <a:gd name="connsiteX9" fmla="*/ 440793 w 7920475"/>
                  <a:gd name="connsiteY9" fmla="*/ 4657 h 634035"/>
                  <a:gd name="connsiteX10" fmla="*/ 0 w 7920475"/>
                  <a:gd name="connsiteY10" fmla="*/ 634035 h 634035"/>
                  <a:gd name="connsiteX11" fmla="*/ 98 w 7920475"/>
                  <a:gd name="connsiteY11" fmla="*/ 634035 h 634035"/>
                  <a:gd name="connsiteX12" fmla="*/ 65 w 7920475"/>
                  <a:gd name="connsiteY12" fmla="*/ 633943 h 634035"/>
                  <a:gd name="connsiteX13" fmla="*/ 0 w 7920475"/>
                  <a:gd name="connsiteY13" fmla="*/ 634035 h 634035"/>
                  <a:gd name="connsiteX14" fmla="*/ 440509 w 7920475"/>
                  <a:gd name="connsiteY14" fmla="*/ 4658 h 634035"/>
                  <a:gd name="connsiteX15" fmla="*/ 220317 w 7920475"/>
                  <a:gd name="connsiteY15" fmla="*/ 319256 h 634035"/>
                  <a:gd name="connsiteX16" fmla="*/ 440695 w 7920475"/>
                  <a:gd name="connsiteY16" fmla="*/ 4657 h 634035"/>
                  <a:gd name="connsiteX17" fmla="*/ 440509 w 7920475"/>
                  <a:gd name="connsiteY17" fmla="*/ 4658 h 634035"/>
                  <a:gd name="connsiteX0" fmla="*/ 4875386 w 7920475"/>
                  <a:gd name="connsiteY0" fmla="*/ 1896 h 634035"/>
                  <a:gd name="connsiteX1" fmla="*/ 7920475 w 7920475"/>
                  <a:gd name="connsiteY1" fmla="*/ 0 h 634035"/>
                  <a:gd name="connsiteX2" fmla="*/ 4875386 w 7920475"/>
                  <a:gd name="connsiteY2" fmla="*/ 1896 h 634035"/>
                  <a:gd name="connsiteX3" fmla="*/ 440793 w 7920475"/>
                  <a:gd name="connsiteY3" fmla="*/ 4657 h 634035"/>
                  <a:gd name="connsiteX4" fmla="*/ 669010 w 7920475"/>
                  <a:gd name="connsiteY4" fmla="*/ 633434 h 634035"/>
                  <a:gd name="connsiteX5" fmla="*/ 1604583 w 7920475"/>
                  <a:gd name="connsiteY5" fmla="*/ 632594 h 634035"/>
                  <a:gd name="connsiteX6" fmla="*/ 1736748 w 7920475"/>
                  <a:gd name="connsiteY6" fmla="*/ 443842 h 634035"/>
                  <a:gd name="connsiteX7" fmla="*/ 1108933 w 7920475"/>
                  <a:gd name="connsiteY7" fmla="*/ 4241 h 634035"/>
                  <a:gd name="connsiteX8" fmla="*/ 440793 w 7920475"/>
                  <a:gd name="connsiteY8" fmla="*/ 4657 h 634035"/>
                  <a:gd name="connsiteX9" fmla="*/ 0 w 7920475"/>
                  <a:gd name="connsiteY9" fmla="*/ 634035 h 634035"/>
                  <a:gd name="connsiteX10" fmla="*/ 98 w 7920475"/>
                  <a:gd name="connsiteY10" fmla="*/ 634035 h 634035"/>
                  <a:gd name="connsiteX11" fmla="*/ 65 w 7920475"/>
                  <a:gd name="connsiteY11" fmla="*/ 633943 h 634035"/>
                  <a:gd name="connsiteX12" fmla="*/ 0 w 7920475"/>
                  <a:gd name="connsiteY12" fmla="*/ 634035 h 634035"/>
                  <a:gd name="connsiteX13" fmla="*/ 440509 w 7920475"/>
                  <a:gd name="connsiteY13" fmla="*/ 4658 h 634035"/>
                  <a:gd name="connsiteX14" fmla="*/ 220317 w 7920475"/>
                  <a:gd name="connsiteY14" fmla="*/ 319256 h 634035"/>
                  <a:gd name="connsiteX15" fmla="*/ 440695 w 7920475"/>
                  <a:gd name="connsiteY15" fmla="*/ 4657 h 634035"/>
                  <a:gd name="connsiteX16" fmla="*/ 440509 w 7920475"/>
                  <a:gd name="connsiteY16" fmla="*/ 4658 h 634035"/>
                  <a:gd name="connsiteX0" fmla="*/ 440793 w 1736748"/>
                  <a:gd name="connsiteY0" fmla="*/ 416 h 629794"/>
                  <a:gd name="connsiteX1" fmla="*/ 669010 w 1736748"/>
                  <a:gd name="connsiteY1" fmla="*/ 629193 h 629794"/>
                  <a:gd name="connsiteX2" fmla="*/ 1604583 w 1736748"/>
                  <a:gd name="connsiteY2" fmla="*/ 628353 h 629794"/>
                  <a:gd name="connsiteX3" fmla="*/ 1736748 w 1736748"/>
                  <a:gd name="connsiteY3" fmla="*/ 439601 h 629794"/>
                  <a:gd name="connsiteX4" fmla="*/ 1108933 w 1736748"/>
                  <a:gd name="connsiteY4" fmla="*/ 0 h 629794"/>
                  <a:gd name="connsiteX5" fmla="*/ 440793 w 1736748"/>
                  <a:gd name="connsiteY5" fmla="*/ 416 h 629794"/>
                  <a:gd name="connsiteX6" fmla="*/ 0 w 1736748"/>
                  <a:gd name="connsiteY6" fmla="*/ 629794 h 629794"/>
                  <a:gd name="connsiteX7" fmla="*/ 98 w 1736748"/>
                  <a:gd name="connsiteY7" fmla="*/ 629794 h 629794"/>
                  <a:gd name="connsiteX8" fmla="*/ 65 w 1736748"/>
                  <a:gd name="connsiteY8" fmla="*/ 629702 h 629794"/>
                  <a:gd name="connsiteX9" fmla="*/ 0 w 1736748"/>
                  <a:gd name="connsiteY9" fmla="*/ 629794 h 629794"/>
                  <a:gd name="connsiteX10" fmla="*/ 440509 w 1736748"/>
                  <a:gd name="connsiteY10" fmla="*/ 417 h 629794"/>
                  <a:gd name="connsiteX11" fmla="*/ 220317 w 1736748"/>
                  <a:gd name="connsiteY11" fmla="*/ 315015 h 629794"/>
                  <a:gd name="connsiteX12" fmla="*/ 440695 w 1736748"/>
                  <a:gd name="connsiteY12" fmla="*/ 416 h 629794"/>
                  <a:gd name="connsiteX13" fmla="*/ 440509 w 1736748"/>
                  <a:gd name="connsiteY13" fmla="*/ 417 h 629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6748" h="629794">
                    <a:moveTo>
                      <a:pt x="440793" y="416"/>
                    </a:moveTo>
                    <a:lnTo>
                      <a:pt x="669010" y="629193"/>
                    </a:lnTo>
                    <a:lnTo>
                      <a:pt x="1604583" y="628353"/>
                    </a:lnTo>
                    <a:lnTo>
                      <a:pt x="1736748" y="439601"/>
                    </a:lnTo>
                    <a:lnTo>
                      <a:pt x="1108933" y="0"/>
                    </a:lnTo>
                    <a:lnTo>
                      <a:pt x="440793" y="416"/>
                    </a:lnTo>
                    <a:close/>
                    <a:moveTo>
                      <a:pt x="0" y="629794"/>
                    </a:moveTo>
                    <a:lnTo>
                      <a:pt x="98" y="629794"/>
                    </a:lnTo>
                    <a:cubicBezTo>
                      <a:pt x="87" y="629763"/>
                      <a:pt x="76" y="629733"/>
                      <a:pt x="65" y="629702"/>
                    </a:cubicBezTo>
                    <a:lnTo>
                      <a:pt x="0" y="629794"/>
                    </a:lnTo>
                    <a:close/>
                    <a:moveTo>
                      <a:pt x="440509" y="417"/>
                    </a:moveTo>
                    <a:lnTo>
                      <a:pt x="220317" y="315015"/>
                    </a:lnTo>
                    <a:lnTo>
                      <a:pt x="440695" y="416"/>
                    </a:lnTo>
                    <a:lnTo>
                      <a:pt x="440509" y="41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400000000000000" pitchFamily="50" charset="-128"/>
                  <a:ea typeface="Meiryo UI" panose="020B0400000000000000" pitchFamily="50" charset="-128"/>
                </a:endParaRPr>
              </a:p>
            </p:txBody>
          </p:sp>
          <p:sp>
            <p:nvSpPr>
              <p:cNvPr id="47" name="Flussdiagramm: Daten 6">
                <a:extLst>
                  <a:ext uri="{FF2B5EF4-FFF2-40B4-BE49-F238E27FC236}">
                    <a16:creationId xmlns:a16="http://schemas.microsoft.com/office/drawing/2014/main" id="{95F1E47C-8ED0-1905-8B35-5BEE6E6374BB}"/>
                  </a:ext>
                </a:extLst>
              </p:cNvPr>
              <p:cNvSpPr/>
              <p:nvPr userDrawn="1"/>
            </p:nvSpPr>
            <p:spPr>
              <a:xfrm rot="7500000" flipV="1">
                <a:off x="367821" y="5323279"/>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400000000000000" pitchFamily="50" charset="-128"/>
                  <a:ea typeface="Meiryo UI" panose="020B0400000000000000" pitchFamily="50" charset="-128"/>
                </a:endParaRPr>
              </a:p>
            </p:txBody>
          </p:sp>
          <p:sp>
            <p:nvSpPr>
              <p:cNvPr id="48" name="Rechteck 4">
                <a:extLst>
                  <a:ext uri="{FF2B5EF4-FFF2-40B4-BE49-F238E27FC236}">
                    <a16:creationId xmlns:a16="http://schemas.microsoft.com/office/drawing/2014/main" id="{5364D726-7D16-A3F4-823B-826B8132D304}"/>
                  </a:ext>
                </a:extLst>
              </p:cNvPr>
              <p:cNvSpPr/>
              <p:nvPr userDrawn="1"/>
            </p:nvSpPr>
            <p:spPr>
              <a:xfrm>
                <a:off x="383512" y="5544278"/>
                <a:ext cx="1689320" cy="1313723"/>
              </a:xfrm>
              <a:custGeom>
                <a:avLst/>
                <a:gdLst/>
                <a:ahLst/>
                <a:cxnLst/>
                <a:rect l="l" t="t" r="r" b="b"/>
                <a:pathLst>
                  <a:path w="1689320" h="1313723">
                    <a:moveTo>
                      <a:pt x="768385" y="233"/>
                    </a:moveTo>
                    <a:lnTo>
                      <a:pt x="1689320" y="1313723"/>
                    </a:lnTo>
                    <a:lnTo>
                      <a:pt x="921532" y="1313723"/>
                    </a:lnTo>
                    <a:lnTo>
                      <a:pt x="384221" y="547829"/>
                    </a:lnTo>
                    <a:close/>
                    <a:moveTo>
                      <a:pt x="0" y="152"/>
                    </a:moveTo>
                    <a:lnTo>
                      <a:pt x="113" y="152"/>
                    </a:lnTo>
                    <a:lnTo>
                      <a:pt x="57" y="233"/>
                    </a:lnTo>
                    <a:close/>
                    <a:moveTo>
                      <a:pt x="768221" y="0"/>
                    </a:moveTo>
                    <a:lnTo>
                      <a:pt x="768328" y="152"/>
                    </a:lnTo>
                    <a:lnTo>
                      <a:pt x="384221" y="76"/>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Meiryo UI" panose="020B0400000000000000" pitchFamily="50" charset="-128"/>
                  <a:ea typeface="Meiryo UI" panose="020B0400000000000000" pitchFamily="50" charset="-128"/>
                </a:endParaRPr>
              </a:p>
            </p:txBody>
          </p:sp>
        </p:grpSp>
        <p:grpSp>
          <p:nvGrpSpPr>
            <p:cNvPr id="38" name="Gruppieren 19">
              <a:extLst>
                <a:ext uri="{FF2B5EF4-FFF2-40B4-BE49-F238E27FC236}">
                  <a16:creationId xmlns:a16="http://schemas.microsoft.com/office/drawing/2014/main" id="{A90990E5-E63A-3251-1451-49AC3B33BC74}"/>
                </a:ext>
              </a:extLst>
            </p:cNvPr>
            <p:cNvGrpSpPr/>
            <p:nvPr userDrawn="1"/>
          </p:nvGrpSpPr>
          <p:grpSpPr>
            <a:xfrm>
              <a:off x="2076330" y="5572847"/>
              <a:ext cx="1458312" cy="1510739"/>
              <a:chOff x="2076330" y="5572847"/>
              <a:chExt cx="1458312" cy="1510739"/>
            </a:xfrm>
          </p:grpSpPr>
          <p:sp>
            <p:nvSpPr>
              <p:cNvPr id="43" name="Flussdiagramm: Daten 6">
                <a:extLst>
                  <a:ext uri="{FF2B5EF4-FFF2-40B4-BE49-F238E27FC236}">
                    <a16:creationId xmlns:a16="http://schemas.microsoft.com/office/drawing/2014/main" id="{BACC57E7-F1D6-5402-DAA5-D89D0CEC08B3}"/>
                  </a:ext>
                </a:extLst>
              </p:cNvPr>
              <p:cNvSpPr/>
              <p:nvPr userDrawn="1"/>
            </p:nvSpPr>
            <p:spPr>
              <a:xfrm rot="7500000" flipV="1">
                <a:off x="1476091" y="6173086"/>
                <a:ext cx="1510739" cy="310261"/>
              </a:xfrm>
              <a:custGeom>
                <a:avLst/>
                <a:gdLst/>
                <a:ahLst/>
                <a:cxnLst/>
                <a:rect l="l" t="t" r="r" b="b"/>
                <a:pathLst>
                  <a:path w="1510739" h="310261">
                    <a:moveTo>
                      <a:pt x="216732" y="805"/>
                    </a:moveTo>
                    <a:lnTo>
                      <a:pt x="328942" y="309965"/>
                    </a:lnTo>
                    <a:lnTo>
                      <a:pt x="1294306" y="309098"/>
                    </a:lnTo>
                    <a:lnTo>
                      <a:pt x="1510739" y="0"/>
                    </a:lnTo>
                    <a:close/>
                    <a:moveTo>
                      <a:pt x="0" y="310260"/>
                    </a:moveTo>
                    <a:lnTo>
                      <a:pt x="49" y="310261"/>
                    </a:lnTo>
                    <a:lnTo>
                      <a:pt x="33" y="310215"/>
                    </a:lnTo>
                    <a:close/>
                    <a:moveTo>
                      <a:pt x="216592" y="805"/>
                    </a:moveTo>
                    <a:lnTo>
                      <a:pt x="108327" y="155489"/>
                    </a:lnTo>
                    <a:lnTo>
                      <a:pt x="216684" y="806"/>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400000000000000" pitchFamily="50" charset="-128"/>
                  <a:ea typeface="Meiryo UI" panose="020B0400000000000000" pitchFamily="50" charset="-128"/>
                </a:endParaRPr>
              </a:p>
            </p:txBody>
          </p:sp>
          <p:sp>
            <p:nvSpPr>
              <p:cNvPr id="44" name="Flussdiagramm: Daten 6">
                <a:extLst>
                  <a:ext uri="{FF2B5EF4-FFF2-40B4-BE49-F238E27FC236}">
                    <a16:creationId xmlns:a16="http://schemas.microsoft.com/office/drawing/2014/main" id="{C82DAF1C-7AA9-75BF-F274-8E8A7879BD8D}"/>
                  </a:ext>
                </a:extLst>
              </p:cNvPr>
              <p:cNvSpPr/>
              <p:nvPr userDrawn="1"/>
            </p:nvSpPr>
            <p:spPr>
              <a:xfrm rot="7500000" flipV="1">
                <a:off x="2406251" y="5689698"/>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400000000000000" pitchFamily="50" charset="-128"/>
                  <a:ea typeface="Meiryo UI" panose="020B0400000000000000" pitchFamily="50" charset="-128"/>
                </a:endParaRPr>
              </a:p>
            </p:txBody>
          </p:sp>
          <p:sp>
            <p:nvSpPr>
              <p:cNvPr id="45" name="Rechteck 3">
                <a:extLst>
                  <a:ext uri="{FF2B5EF4-FFF2-40B4-BE49-F238E27FC236}">
                    <a16:creationId xmlns:a16="http://schemas.microsoft.com/office/drawing/2014/main" id="{36968EBD-3F48-126A-D89F-0F4E519092A5}"/>
                  </a:ext>
                </a:extLst>
              </p:cNvPr>
              <p:cNvSpPr/>
              <p:nvPr userDrawn="1"/>
            </p:nvSpPr>
            <p:spPr>
              <a:xfrm>
                <a:off x="2602883" y="5798360"/>
                <a:ext cx="931759" cy="1059640"/>
              </a:xfrm>
              <a:custGeom>
                <a:avLst/>
                <a:gdLst>
                  <a:gd name="connsiteX0" fmla="*/ 0 w 6868510"/>
                  <a:gd name="connsiteY0" fmla="*/ 1059640 h 6010012"/>
                  <a:gd name="connsiteX1" fmla="*/ 3654987 w 6868510"/>
                  <a:gd name="connsiteY1" fmla="*/ 1059640 h 6010012"/>
                  <a:gd name="connsiteX2" fmla="*/ 5028976 w 6868510"/>
                  <a:gd name="connsiteY2" fmla="*/ 3018153 h 6010012"/>
                  <a:gd name="connsiteX3" fmla="*/ 5400740 w 6868510"/>
                  <a:gd name="connsiteY3" fmla="*/ 3011352 h 6010012"/>
                  <a:gd name="connsiteX4" fmla="*/ 4032326 w 6868510"/>
                  <a:gd name="connsiteY4" fmla="*/ 1059640 h 6010012"/>
                  <a:gd name="connsiteX5" fmla="*/ 6868510 w 6868510"/>
                  <a:gd name="connsiteY5" fmla="*/ 6010012 h 6010012"/>
                  <a:gd name="connsiteX6" fmla="*/ 0 w 6868510"/>
                  <a:gd name="connsiteY6" fmla="*/ 6010012 h 6010012"/>
                  <a:gd name="connsiteX7" fmla="*/ 0 w 6868510"/>
                  <a:gd name="connsiteY7" fmla="*/ 1059640 h 6010012"/>
                  <a:gd name="connsiteX8" fmla="*/ 3289455 w 6868510"/>
                  <a:gd name="connsiteY8" fmla="*/ 114 h 6010012"/>
                  <a:gd name="connsiteX9" fmla="*/ 4032326 w 6868510"/>
                  <a:gd name="connsiteY9" fmla="*/ 1059640 h 6010012"/>
                  <a:gd name="connsiteX10" fmla="*/ 3654987 w 6868510"/>
                  <a:gd name="connsiteY10" fmla="*/ 1059640 h 6010012"/>
                  <a:gd name="connsiteX11" fmla="*/ 3100567 w 6868510"/>
                  <a:gd name="connsiteY11" fmla="*/ 269358 h 6010012"/>
                  <a:gd name="connsiteX12" fmla="*/ 3289455 w 6868510"/>
                  <a:gd name="connsiteY12" fmla="*/ 114 h 6010012"/>
                  <a:gd name="connsiteX13" fmla="*/ 2911652 w 6868510"/>
                  <a:gd name="connsiteY13" fmla="*/ 74 h 6010012"/>
                  <a:gd name="connsiteX14" fmla="*/ 2911707 w 6868510"/>
                  <a:gd name="connsiteY14" fmla="*/ 75 h 6010012"/>
                  <a:gd name="connsiteX15" fmla="*/ 2911680 w 6868510"/>
                  <a:gd name="connsiteY15" fmla="*/ 114 h 6010012"/>
                  <a:gd name="connsiteX16" fmla="*/ 2911652 w 6868510"/>
                  <a:gd name="connsiteY16" fmla="*/ 74 h 6010012"/>
                  <a:gd name="connsiteX17" fmla="*/ 3289375 w 6868510"/>
                  <a:gd name="connsiteY17" fmla="*/ 0 h 6010012"/>
                  <a:gd name="connsiteX18" fmla="*/ 3289427 w 6868510"/>
                  <a:gd name="connsiteY18" fmla="*/ 75 h 6010012"/>
                  <a:gd name="connsiteX19" fmla="*/ 3100567 w 6868510"/>
                  <a:gd name="connsiteY19" fmla="*/ 36 h 6010012"/>
                  <a:gd name="connsiteX20" fmla="*/ 3289375 w 6868510"/>
                  <a:gd name="connsiteY20" fmla="*/ 0 h 6010012"/>
                  <a:gd name="connsiteX0" fmla="*/ 0 w 5400740"/>
                  <a:gd name="connsiteY0" fmla="*/ 1059640 h 6010012"/>
                  <a:gd name="connsiteX1" fmla="*/ 3654987 w 5400740"/>
                  <a:gd name="connsiteY1" fmla="*/ 1059640 h 6010012"/>
                  <a:gd name="connsiteX2" fmla="*/ 5028976 w 5400740"/>
                  <a:gd name="connsiteY2" fmla="*/ 3018153 h 6010012"/>
                  <a:gd name="connsiteX3" fmla="*/ 5400740 w 5400740"/>
                  <a:gd name="connsiteY3" fmla="*/ 3011352 h 6010012"/>
                  <a:gd name="connsiteX4" fmla="*/ 4032326 w 5400740"/>
                  <a:gd name="connsiteY4" fmla="*/ 1059640 h 6010012"/>
                  <a:gd name="connsiteX5" fmla="*/ 0 w 5400740"/>
                  <a:gd name="connsiteY5" fmla="*/ 6010012 h 6010012"/>
                  <a:gd name="connsiteX6" fmla="*/ 0 w 5400740"/>
                  <a:gd name="connsiteY6" fmla="*/ 1059640 h 6010012"/>
                  <a:gd name="connsiteX7" fmla="*/ 3289455 w 5400740"/>
                  <a:gd name="connsiteY7" fmla="*/ 114 h 6010012"/>
                  <a:gd name="connsiteX8" fmla="*/ 4032326 w 5400740"/>
                  <a:gd name="connsiteY8" fmla="*/ 1059640 h 6010012"/>
                  <a:gd name="connsiteX9" fmla="*/ 3654987 w 5400740"/>
                  <a:gd name="connsiteY9" fmla="*/ 1059640 h 6010012"/>
                  <a:gd name="connsiteX10" fmla="*/ 3100567 w 5400740"/>
                  <a:gd name="connsiteY10" fmla="*/ 269358 h 6010012"/>
                  <a:gd name="connsiteX11" fmla="*/ 3289455 w 5400740"/>
                  <a:gd name="connsiteY11" fmla="*/ 114 h 6010012"/>
                  <a:gd name="connsiteX12" fmla="*/ 2911652 w 5400740"/>
                  <a:gd name="connsiteY12" fmla="*/ 74 h 6010012"/>
                  <a:gd name="connsiteX13" fmla="*/ 2911707 w 5400740"/>
                  <a:gd name="connsiteY13" fmla="*/ 75 h 6010012"/>
                  <a:gd name="connsiteX14" fmla="*/ 2911680 w 5400740"/>
                  <a:gd name="connsiteY14" fmla="*/ 114 h 6010012"/>
                  <a:gd name="connsiteX15" fmla="*/ 2911652 w 5400740"/>
                  <a:gd name="connsiteY15" fmla="*/ 74 h 6010012"/>
                  <a:gd name="connsiteX16" fmla="*/ 3289375 w 5400740"/>
                  <a:gd name="connsiteY16" fmla="*/ 0 h 6010012"/>
                  <a:gd name="connsiteX17" fmla="*/ 3289427 w 5400740"/>
                  <a:gd name="connsiteY17" fmla="*/ 75 h 6010012"/>
                  <a:gd name="connsiteX18" fmla="*/ 3100567 w 5400740"/>
                  <a:gd name="connsiteY18" fmla="*/ 36 h 6010012"/>
                  <a:gd name="connsiteX19" fmla="*/ 3289375 w 5400740"/>
                  <a:gd name="connsiteY19" fmla="*/ 0 h 6010012"/>
                  <a:gd name="connsiteX0" fmla="*/ 47297 w 5448037"/>
                  <a:gd name="connsiteY0" fmla="*/ 1059640 h 6199198"/>
                  <a:gd name="connsiteX1" fmla="*/ 3702284 w 5448037"/>
                  <a:gd name="connsiteY1" fmla="*/ 1059640 h 6199198"/>
                  <a:gd name="connsiteX2" fmla="*/ 5076273 w 5448037"/>
                  <a:gd name="connsiteY2" fmla="*/ 3018153 h 6199198"/>
                  <a:gd name="connsiteX3" fmla="*/ 5448037 w 5448037"/>
                  <a:gd name="connsiteY3" fmla="*/ 3011352 h 6199198"/>
                  <a:gd name="connsiteX4" fmla="*/ 4079623 w 5448037"/>
                  <a:gd name="connsiteY4" fmla="*/ 1059640 h 6199198"/>
                  <a:gd name="connsiteX5" fmla="*/ 0 w 5448037"/>
                  <a:gd name="connsiteY5" fmla="*/ 6199198 h 6199198"/>
                  <a:gd name="connsiteX6" fmla="*/ 47297 w 5448037"/>
                  <a:gd name="connsiteY6" fmla="*/ 1059640 h 6199198"/>
                  <a:gd name="connsiteX7" fmla="*/ 3336752 w 5448037"/>
                  <a:gd name="connsiteY7" fmla="*/ 114 h 6199198"/>
                  <a:gd name="connsiteX8" fmla="*/ 4079623 w 5448037"/>
                  <a:gd name="connsiteY8" fmla="*/ 1059640 h 6199198"/>
                  <a:gd name="connsiteX9" fmla="*/ 3702284 w 5448037"/>
                  <a:gd name="connsiteY9" fmla="*/ 1059640 h 6199198"/>
                  <a:gd name="connsiteX10" fmla="*/ 3147864 w 5448037"/>
                  <a:gd name="connsiteY10" fmla="*/ 269358 h 6199198"/>
                  <a:gd name="connsiteX11" fmla="*/ 3336752 w 5448037"/>
                  <a:gd name="connsiteY11" fmla="*/ 114 h 6199198"/>
                  <a:gd name="connsiteX12" fmla="*/ 2958949 w 5448037"/>
                  <a:gd name="connsiteY12" fmla="*/ 74 h 6199198"/>
                  <a:gd name="connsiteX13" fmla="*/ 2959004 w 5448037"/>
                  <a:gd name="connsiteY13" fmla="*/ 75 h 6199198"/>
                  <a:gd name="connsiteX14" fmla="*/ 2958977 w 5448037"/>
                  <a:gd name="connsiteY14" fmla="*/ 114 h 6199198"/>
                  <a:gd name="connsiteX15" fmla="*/ 2958949 w 5448037"/>
                  <a:gd name="connsiteY15" fmla="*/ 74 h 6199198"/>
                  <a:gd name="connsiteX16" fmla="*/ 3336672 w 5448037"/>
                  <a:gd name="connsiteY16" fmla="*/ 0 h 6199198"/>
                  <a:gd name="connsiteX17" fmla="*/ 3336724 w 5448037"/>
                  <a:gd name="connsiteY17" fmla="*/ 75 h 6199198"/>
                  <a:gd name="connsiteX18" fmla="*/ 3147864 w 5448037"/>
                  <a:gd name="connsiteY18" fmla="*/ 36 h 6199198"/>
                  <a:gd name="connsiteX19" fmla="*/ 3336672 w 5448037"/>
                  <a:gd name="connsiteY19" fmla="*/ 0 h 6199198"/>
                  <a:gd name="connsiteX0" fmla="*/ 0 w 5400740"/>
                  <a:gd name="connsiteY0" fmla="*/ 1059640 h 3020378"/>
                  <a:gd name="connsiteX1" fmla="*/ 3654987 w 5400740"/>
                  <a:gd name="connsiteY1" fmla="*/ 1059640 h 3020378"/>
                  <a:gd name="connsiteX2" fmla="*/ 5028976 w 5400740"/>
                  <a:gd name="connsiteY2" fmla="*/ 3018153 h 3020378"/>
                  <a:gd name="connsiteX3" fmla="*/ 5400740 w 5400740"/>
                  <a:gd name="connsiteY3" fmla="*/ 3011352 h 3020378"/>
                  <a:gd name="connsiteX4" fmla="*/ 4032326 w 5400740"/>
                  <a:gd name="connsiteY4" fmla="*/ 1059640 h 3020378"/>
                  <a:gd name="connsiteX5" fmla="*/ 0 w 5400740"/>
                  <a:gd name="connsiteY5" fmla="*/ 1059640 h 3020378"/>
                  <a:gd name="connsiteX6" fmla="*/ 3289455 w 5400740"/>
                  <a:gd name="connsiteY6" fmla="*/ 114 h 3020378"/>
                  <a:gd name="connsiteX7" fmla="*/ 4032326 w 5400740"/>
                  <a:gd name="connsiteY7" fmla="*/ 1059640 h 3020378"/>
                  <a:gd name="connsiteX8" fmla="*/ 3654987 w 5400740"/>
                  <a:gd name="connsiteY8" fmla="*/ 1059640 h 3020378"/>
                  <a:gd name="connsiteX9" fmla="*/ 3100567 w 5400740"/>
                  <a:gd name="connsiteY9" fmla="*/ 269358 h 3020378"/>
                  <a:gd name="connsiteX10" fmla="*/ 3289455 w 5400740"/>
                  <a:gd name="connsiteY10" fmla="*/ 114 h 3020378"/>
                  <a:gd name="connsiteX11" fmla="*/ 2911652 w 5400740"/>
                  <a:gd name="connsiteY11" fmla="*/ 74 h 3020378"/>
                  <a:gd name="connsiteX12" fmla="*/ 2911707 w 5400740"/>
                  <a:gd name="connsiteY12" fmla="*/ 75 h 3020378"/>
                  <a:gd name="connsiteX13" fmla="*/ 2911680 w 5400740"/>
                  <a:gd name="connsiteY13" fmla="*/ 114 h 3020378"/>
                  <a:gd name="connsiteX14" fmla="*/ 2911652 w 5400740"/>
                  <a:gd name="connsiteY14" fmla="*/ 74 h 3020378"/>
                  <a:gd name="connsiteX15" fmla="*/ 3289375 w 5400740"/>
                  <a:gd name="connsiteY15" fmla="*/ 0 h 3020378"/>
                  <a:gd name="connsiteX16" fmla="*/ 3289427 w 5400740"/>
                  <a:gd name="connsiteY16" fmla="*/ 75 h 3020378"/>
                  <a:gd name="connsiteX17" fmla="*/ 3100567 w 5400740"/>
                  <a:gd name="connsiteY17" fmla="*/ 36 h 3020378"/>
                  <a:gd name="connsiteX18" fmla="*/ 3289375 w 5400740"/>
                  <a:gd name="connsiteY18" fmla="*/ 0 h 3020378"/>
                  <a:gd name="connsiteX0" fmla="*/ 1120674 w 2489088"/>
                  <a:gd name="connsiteY0" fmla="*/ 1059640 h 3020378"/>
                  <a:gd name="connsiteX1" fmla="*/ 743335 w 2489088"/>
                  <a:gd name="connsiteY1" fmla="*/ 1059640 h 3020378"/>
                  <a:gd name="connsiteX2" fmla="*/ 2117324 w 2489088"/>
                  <a:gd name="connsiteY2" fmla="*/ 3018153 h 3020378"/>
                  <a:gd name="connsiteX3" fmla="*/ 2489088 w 2489088"/>
                  <a:gd name="connsiteY3" fmla="*/ 3011352 h 3020378"/>
                  <a:gd name="connsiteX4" fmla="*/ 1120674 w 2489088"/>
                  <a:gd name="connsiteY4" fmla="*/ 1059640 h 3020378"/>
                  <a:gd name="connsiteX5" fmla="*/ 377803 w 2489088"/>
                  <a:gd name="connsiteY5" fmla="*/ 114 h 3020378"/>
                  <a:gd name="connsiteX6" fmla="*/ 1120674 w 2489088"/>
                  <a:gd name="connsiteY6" fmla="*/ 1059640 h 3020378"/>
                  <a:gd name="connsiteX7" fmla="*/ 743335 w 2489088"/>
                  <a:gd name="connsiteY7" fmla="*/ 1059640 h 3020378"/>
                  <a:gd name="connsiteX8" fmla="*/ 188915 w 2489088"/>
                  <a:gd name="connsiteY8" fmla="*/ 269358 h 3020378"/>
                  <a:gd name="connsiteX9" fmla="*/ 377803 w 2489088"/>
                  <a:gd name="connsiteY9" fmla="*/ 114 h 3020378"/>
                  <a:gd name="connsiteX10" fmla="*/ 0 w 2489088"/>
                  <a:gd name="connsiteY10" fmla="*/ 74 h 3020378"/>
                  <a:gd name="connsiteX11" fmla="*/ 55 w 2489088"/>
                  <a:gd name="connsiteY11" fmla="*/ 75 h 3020378"/>
                  <a:gd name="connsiteX12" fmla="*/ 28 w 2489088"/>
                  <a:gd name="connsiteY12" fmla="*/ 114 h 3020378"/>
                  <a:gd name="connsiteX13" fmla="*/ 0 w 2489088"/>
                  <a:gd name="connsiteY13" fmla="*/ 74 h 3020378"/>
                  <a:gd name="connsiteX14" fmla="*/ 377723 w 2489088"/>
                  <a:gd name="connsiteY14" fmla="*/ 0 h 3020378"/>
                  <a:gd name="connsiteX15" fmla="*/ 377775 w 2489088"/>
                  <a:gd name="connsiteY15" fmla="*/ 75 h 3020378"/>
                  <a:gd name="connsiteX16" fmla="*/ 188915 w 2489088"/>
                  <a:gd name="connsiteY16" fmla="*/ 36 h 3020378"/>
                  <a:gd name="connsiteX17" fmla="*/ 377723 w 2489088"/>
                  <a:gd name="connsiteY17" fmla="*/ 0 h 3020378"/>
                  <a:gd name="connsiteX0" fmla="*/ 1120674 w 2489088"/>
                  <a:gd name="connsiteY0" fmla="*/ 1059640 h 3011352"/>
                  <a:gd name="connsiteX1" fmla="*/ 743335 w 2489088"/>
                  <a:gd name="connsiteY1" fmla="*/ 1059640 h 3011352"/>
                  <a:gd name="connsiteX2" fmla="*/ 2489088 w 2489088"/>
                  <a:gd name="connsiteY2" fmla="*/ 3011352 h 3011352"/>
                  <a:gd name="connsiteX3" fmla="*/ 1120674 w 2489088"/>
                  <a:gd name="connsiteY3" fmla="*/ 1059640 h 3011352"/>
                  <a:gd name="connsiteX4" fmla="*/ 377803 w 2489088"/>
                  <a:gd name="connsiteY4" fmla="*/ 114 h 3011352"/>
                  <a:gd name="connsiteX5" fmla="*/ 1120674 w 2489088"/>
                  <a:gd name="connsiteY5" fmla="*/ 1059640 h 3011352"/>
                  <a:gd name="connsiteX6" fmla="*/ 743335 w 2489088"/>
                  <a:gd name="connsiteY6" fmla="*/ 1059640 h 3011352"/>
                  <a:gd name="connsiteX7" fmla="*/ 188915 w 2489088"/>
                  <a:gd name="connsiteY7" fmla="*/ 269358 h 3011352"/>
                  <a:gd name="connsiteX8" fmla="*/ 377803 w 2489088"/>
                  <a:gd name="connsiteY8" fmla="*/ 114 h 3011352"/>
                  <a:gd name="connsiteX9" fmla="*/ 0 w 2489088"/>
                  <a:gd name="connsiteY9" fmla="*/ 74 h 3011352"/>
                  <a:gd name="connsiteX10" fmla="*/ 55 w 2489088"/>
                  <a:gd name="connsiteY10" fmla="*/ 75 h 3011352"/>
                  <a:gd name="connsiteX11" fmla="*/ 28 w 2489088"/>
                  <a:gd name="connsiteY11" fmla="*/ 114 h 3011352"/>
                  <a:gd name="connsiteX12" fmla="*/ 0 w 2489088"/>
                  <a:gd name="connsiteY12" fmla="*/ 74 h 3011352"/>
                  <a:gd name="connsiteX13" fmla="*/ 377723 w 2489088"/>
                  <a:gd name="connsiteY13" fmla="*/ 0 h 3011352"/>
                  <a:gd name="connsiteX14" fmla="*/ 377775 w 2489088"/>
                  <a:gd name="connsiteY14" fmla="*/ 75 h 3011352"/>
                  <a:gd name="connsiteX15" fmla="*/ 188915 w 2489088"/>
                  <a:gd name="connsiteY15" fmla="*/ 36 h 3011352"/>
                  <a:gd name="connsiteX16" fmla="*/ 377723 w 2489088"/>
                  <a:gd name="connsiteY16" fmla="*/ 0 h 3011352"/>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188915 w 1120674"/>
                  <a:gd name="connsiteY14" fmla="*/ 36 h 1059640"/>
                  <a:gd name="connsiteX15" fmla="*/ 377723 w 1120674"/>
                  <a:gd name="connsiteY15" fmla="*/ 0 h 1059640"/>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377723 w 1120674"/>
                  <a:gd name="connsiteY14" fmla="*/ 0 h 1059640"/>
                  <a:gd name="connsiteX0" fmla="*/ 1120646 w 1120646"/>
                  <a:gd name="connsiteY0" fmla="*/ 1059640 h 1059640"/>
                  <a:gd name="connsiteX1" fmla="*/ 743307 w 1120646"/>
                  <a:gd name="connsiteY1" fmla="*/ 1059640 h 1059640"/>
                  <a:gd name="connsiteX2" fmla="*/ 1120646 w 1120646"/>
                  <a:gd name="connsiteY2" fmla="*/ 1059640 h 1059640"/>
                  <a:gd name="connsiteX3" fmla="*/ 377775 w 1120646"/>
                  <a:gd name="connsiteY3" fmla="*/ 114 h 1059640"/>
                  <a:gd name="connsiteX4" fmla="*/ 1120646 w 1120646"/>
                  <a:gd name="connsiteY4" fmla="*/ 1059640 h 1059640"/>
                  <a:gd name="connsiteX5" fmla="*/ 743307 w 1120646"/>
                  <a:gd name="connsiteY5" fmla="*/ 1059640 h 1059640"/>
                  <a:gd name="connsiteX6" fmla="*/ 188887 w 1120646"/>
                  <a:gd name="connsiteY6" fmla="*/ 269358 h 1059640"/>
                  <a:gd name="connsiteX7" fmla="*/ 377775 w 1120646"/>
                  <a:gd name="connsiteY7" fmla="*/ 114 h 1059640"/>
                  <a:gd name="connsiteX8" fmla="*/ 0 w 1120646"/>
                  <a:gd name="connsiteY8" fmla="*/ 114 h 1059640"/>
                  <a:gd name="connsiteX9" fmla="*/ 27 w 1120646"/>
                  <a:gd name="connsiteY9" fmla="*/ 75 h 1059640"/>
                  <a:gd name="connsiteX10" fmla="*/ 0 w 1120646"/>
                  <a:gd name="connsiteY10" fmla="*/ 114 h 1059640"/>
                  <a:gd name="connsiteX11" fmla="*/ 377695 w 1120646"/>
                  <a:gd name="connsiteY11" fmla="*/ 0 h 1059640"/>
                  <a:gd name="connsiteX12" fmla="*/ 377747 w 1120646"/>
                  <a:gd name="connsiteY12" fmla="*/ 75 h 1059640"/>
                  <a:gd name="connsiteX13" fmla="*/ 377695 w 1120646"/>
                  <a:gd name="connsiteY13" fmla="*/ 0 h 1059640"/>
                  <a:gd name="connsiteX0" fmla="*/ 931759 w 931759"/>
                  <a:gd name="connsiteY0" fmla="*/ 1059640 h 1059640"/>
                  <a:gd name="connsiteX1" fmla="*/ 554420 w 931759"/>
                  <a:gd name="connsiteY1" fmla="*/ 1059640 h 1059640"/>
                  <a:gd name="connsiteX2" fmla="*/ 931759 w 931759"/>
                  <a:gd name="connsiteY2" fmla="*/ 1059640 h 1059640"/>
                  <a:gd name="connsiteX3" fmla="*/ 188888 w 931759"/>
                  <a:gd name="connsiteY3" fmla="*/ 114 h 1059640"/>
                  <a:gd name="connsiteX4" fmla="*/ 931759 w 931759"/>
                  <a:gd name="connsiteY4" fmla="*/ 1059640 h 1059640"/>
                  <a:gd name="connsiteX5" fmla="*/ 554420 w 931759"/>
                  <a:gd name="connsiteY5" fmla="*/ 1059640 h 1059640"/>
                  <a:gd name="connsiteX6" fmla="*/ 0 w 931759"/>
                  <a:gd name="connsiteY6" fmla="*/ 269358 h 1059640"/>
                  <a:gd name="connsiteX7" fmla="*/ 188888 w 931759"/>
                  <a:gd name="connsiteY7" fmla="*/ 114 h 1059640"/>
                  <a:gd name="connsiteX8" fmla="*/ 188808 w 931759"/>
                  <a:gd name="connsiteY8" fmla="*/ 0 h 1059640"/>
                  <a:gd name="connsiteX9" fmla="*/ 188860 w 931759"/>
                  <a:gd name="connsiteY9" fmla="*/ 75 h 1059640"/>
                  <a:gd name="connsiteX10" fmla="*/ 188808 w 931759"/>
                  <a:gd name="connsiteY10" fmla="*/ 0 h 105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1759" h="1059640">
                    <a:moveTo>
                      <a:pt x="931759" y="1059640"/>
                    </a:moveTo>
                    <a:lnTo>
                      <a:pt x="554420" y="1059640"/>
                    </a:lnTo>
                    <a:lnTo>
                      <a:pt x="931759" y="1059640"/>
                    </a:lnTo>
                    <a:close/>
                    <a:moveTo>
                      <a:pt x="188888" y="114"/>
                    </a:moveTo>
                    <a:lnTo>
                      <a:pt x="931759" y="1059640"/>
                    </a:lnTo>
                    <a:lnTo>
                      <a:pt x="554420" y="1059640"/>
                    </a:lnTo>
                    <a:lnTo>
                      <a:pt x="0" y="269358"/>
                    </a:lnTo>
                    <a:lnTo>
                      <a:pt x="188888" y="114"/>
                    </a:lnTo>
                    <a:close/>
                    <a:moveTo>
                      <a:pt x="188808" y="0"/>
                    </a:moveTo>
                    <a:cubicBezTo>
                      <a:pt x="188825" y="25"/>
                      <a:pt x="188843" y="50"/>
                      <a:pt x="188860" y="75"/>
                    </a:cubicBezTo>
                    <a:cubicBezTo>
                      <a:pt x="188843" y="50"/>
                      <a:pt x="188825" y="25"/>
                      <a:pt x="188808"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Meiryo UI" panose="020B0400000000000000" pitchFamily="50" charset="-128"/>
                  <a:ea typeface="Meiryo UI" panose="020B0400000000000000" pitchFamily="50" charset="-128"/>
                </a:endParaRPr>
              </a:p>
            </p:txBody>
          </p:sp>
        </p:grpSp>
        <p:grpSp>
          <p:nvGrpSpPr>
            <p:cNvPr id="39" name="Gruppieren 20">
              <a:extLst>
                <a:ext uri="{FF2B5EF4-FFF2-40B4-BE49-F238E27FC236}">
                  <a16:creationId xmlns:a16="http://schemas.microsoft.com/office/drawing/2014/main" id="{1EC1B789-4990-A413-EB09-EF7068A39BC9}"/>
                </a:ext>
              </a:extLst>
            </p:cNvPr>
            <p:cNvGrpSpPr/>
            <p:nvPr userDrawn="1"/>
          </p:nvGrpSpPr>
          <p:grpSpPr>
            <a:xfrm>
              <a:off x="805344" y="6079748"/>
              <a:ext cx="911251" cy="1025605"/>
              <a:chOff x="805344" y="6079748"/>
              <a:chExt cx="911251" cy="1025605"/>
            </a:xfrm>
          </p:grpSpPr>
          <p:sp>
            <p:nvSpPr>
              <p:cNvPr id="40" name="Flussdiagramm: Daten 6">
                <a:extLst>
                  <a:ext uri="{FF2B5EF4-FFF2-40B4-BE49-F238E27FC236}">
                    <a16:creationId xmlns:a16="http://schemas.microsoft.com/office/drawing/2014/main" id="{745358F0-24F8-598D-E5DB-3000A7324135}"/>
                  </a:ext>
                </a:extLst>
              </p:cNvPr>
              <p:cNvSpPr/>
              <p:nvPr userDrawn="1"/>
            </p:nvSpPr>
            <p:spPr>
              <a:xfrm rot="7500000" flipV="1">
                <a:off x="562101" y="6322991"/>
                <a:ext cx="1025603" cy="539118"/>
              </a:xfrm>
              <a:custGeom>
                <a:avLst/>
                <a:gdLst>
                  <a:gd name="connsiteX0" fmla="*/ 6779499 w 6779499"/>
                  <a:gd name="connsiteY0" fmla="*/ 0 h 542702"/>
                  <a:gd name="connsiteX1" fmla="*/ 6750112 w 6779499"/>
                  <a:gd name="connsiteY1" fmla="*/ 40353 h 542702"/>
                  <a:gd name="connsiteX2" fmla="*/ 6779499 w 6779499"/>
                  <a:gd name="connsiteY2" fmla="*/ 0 h 542702"/>
                  <a:gd name="connsiteX3" fmla="*/ 377295 w 6779499"/>
                  <a:gd name="connsiteY3" fmla="*/ 3988 h 542702"/>
                  <a:gd name="connsiteX4" fmla="*/ 572636 w 6779499"/>
                  <a:gd name="connsiteY4" fmla="*/ 542186 h 542702"/>
                  <a:gd name="connsiteX5" fmla="*/ 648517 w 6779499"/>
                  <a:gd name="connsiteY5" fmla="*/ 542118 h 542702"/>
                  <a:gd name="connsiteX6" fmla="*/ 1025603 w 6779499"/>
                  <a:gd name="connsiteY6" fmla="*/ 3584 h 542702"/>
                  <a:gd name="connsiteX7" fmla="*/ 377295 w 6779499"/>
                  <a:gd name="connsiteY7" fmla="*/ 3988 h 542702"/>
                  <a:gd name="connsiteX8" fmla="*/ 54 w 6779499"/>
                  <a:gd name="connsiteY8" fmla="*/ 542621 h 542702"/>
                  <a:gd name="connsiteX9" fmla="*/ 0 w 6779499"/>
                  <a:gd name="connsiteY9" fmla="*/ 542700 h 542702"/>
                  <a:gd name="connsiteX10" fmla="*/ 84 w 6779499"/>
                  <a:gd name="connsiteY10" fmla="*/ 542702 h 542702"/>
                  <a:gd name="connsiteX11" fmla="*/ 54 w 6779499"/>
                  <a:gd name="connsiteY11" fmla="*/ 542621 h 542702"/>
                  <a:gd name="connsiteX12" fmla="*/ 377052 w 6779499"/>
                  <a:gd name="connsiteY12" fmla="*/ 3988 h 542702"/>
                  <a:gd name="connsiteX13" fmla="*/ 188579 w 6779499"/>
                  <a:gd name="connsiteY13" fmla="*/ 273267 h 542702"/>
                  <a:gd name="connsiteX14" fmla="*/ 377211 w 6779499"/>
                  <a:gd name="connsiteY14" fmla="*/ 3987 h 542702"/>
                  <a:gd name="connsiteX15" fmla="*/ 377052 w 6779499"/>
                  <a:gd name="connsiteY15" fmla="*/ 3988 h 542702"/>
                  <a:gd name="connsiteX0" fmla="*/ 377295 w 1025603"/>
                  <a:gd name="connsiteY0" fmla="*/ 404 h 539118"/>
                  <a:gd name="connsiteX1" fmla="*/ 572636 w 1025603"/>
                  <a:gd name="connsiteY1" fmla="*/ 538602 h 539118"/>
                  <a:gd name="connsiteX2" fmla="*/ 648517 w 1025603"/>
                  <a:gd name="connsiteY2" fmla="*/ 538534 h 539118"/>
                  <a:gd name="connsiteX3" fmla="*/ 1025603 w 1025603"/>
                  <a:gd name="connsiteY3" fmla="*/ 0 h 539118"/>
                  <a:gd name="connsiteX4" fmla="*/ 377295 w 1025603"/>
                  <a:gd name="connsiteY4" fmla="*/ 404 h 539118"/>
                  <a:gd name="connsiteX5" fmla="*/ 54 w 1025603"/>
                  <a:gd name="connsiteY5" fmla="*/ 539037 h 539118"/>
                  <a:gd name="connsiteX6" fmla="*/ 0 w 1025603"/>
                  <a:gd name="connsiteY6" fmla="*/ 539116 h 539118"/>
                  <a:gd name="connsiteX7" fmla="*/ 84 w 1025603"/>
                  <a:gd name="connsiteY7" fmla="*/ 539118 h 539118"/>
                  <a:gd name="connsiteX8" fmla="*/ 54 w 1025603"/>
                  <a:gd name="connsiteY8" fmla="*/ 539037 h 539118"/>
                  <a:gd name="connsiteX9" fmla="*/ 377052 w 1025603"/>
                  <a:gd name="connsiteY9" fmla="*/ 404 h 539118"/>
                  <a:gd name="connsiteX10" fmla="*/ 188579 w 1025603"/>
                  <a:gd name="connsiteY10" fmla="*/ 269683 h 539118"/>
                  <a:gd name="connsiteX11" fmla="*/ 377211 w 1025603"/>
                  <a:gd name="connsiteY11" fmla="*/ 403 h 539118"/>
                  <a:gd name="connsiteX12" fmla="*/ 377052 w 1025603"/>
                  <a:gd name="connsiteY12" fmla="*/ 404 h 53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603" h="539118">
                    <a:moveTo>
                      <a:pt x="377295" y="404"/>
                    </a:moveTo>
                    <a:lnTo>
                      <a:pt x="572636" y="538602"/>
                    </a:lnTo>
                    <a:lnTo>
                      <a:pt x="648517" y="538534"/>
                    </a:lnTo>
                    <a:lnTo>
                      <a:pt x="1025603" y="0"/>
                    </a:lnTo>
                    <a:lnTo>
                      <a:pt x="377295" y="404"/>
                    </a:lnTo>
                    <a:close/>
                    <a:moveTo>
                      <a:pt x="54" y="539037"/>
                    </a:moveTo>
                    <a:cubicBezTo>
                      <a:pt x="36" y="539063"/>
                      <a:pt x="18" y="539090"/>
                      <a:pt x="0" y="539116"/>
                    </a:cubicBezTo>
                    <a:cubicBezTo>
                      <a:pt x="28" y="539117"/>
                      <a:pt x="56" y="539117"/>
                      <a:pt x="84" y="539118"/>
                    </a:cubicBezTo>
                    <a:lnTo>
                      <a:pt x="54" y="539037"/>
                    </a:lnTo>
                    <a:close/>
                    <a:moveTo>
                      <a:pt x="377052" y="404"/>
                    </a:moveTo>
                    <a:lnTo>
                      <a:pt x="188579" y="269683"/>
                    </a:lnTo>
                    <a:lnTo>
                      <a:pt x="377211" y="403"/>
                    </a:lnTo>
                    <a:lnTo>
                      <a:pt x="377052" y="404"/>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400000000000000" pitchFamily="50" charset="-128"/>
                  <a:ea typeface="Meiryo UI" panose="020B0400000000000000" pitchFamily="50" charset="-128"/>
                </a:endParaRPr>
              </a:p>
            </p:txBody>
          </p:sp>
          <p:sp>
            <p:nvSpPr>
              <p:cNvPr id="41" name="Flussdiagramm: Daten 6">
                <a:extLst>
                  <a:ext uri="{FF2B5EF4-FFF2-40B4-BE49-F238E27FC236}">
                    <a16:creationId xmlns:a16="http://schemas.microsoft.com/office/drawing/2014/main" id="{B3920C1D-F00E-8C15-F4BF-9032C05C4425}"/>
                  </a:ext>
                </a:extLst>
              </p:cNvPr>
              <p:cNvSpPr/>
              <p:nvPr userDrawn="1"/>
            </p:nvSpPr>
            <p:spPr>
              <a:xfrm rot="14100000" flipH="1" flipV="1">
                <a:off x="934236" y="6322993"/>
                <a:ext cx="1025602" cy="539117"/>
              </a:xfrm>
              <a:custGeom>
                <a:avLst/>
                <a:gdLst/>
                <a:ahLst/>
                <a:cxnLst/>
                <a:rect l="l" t="t" r="r" b="b"/>
                <a:pathLst>
                  <a:path w="1025602" h="539117">
                    <a:moveTo>
                      <a:pt x="377297" y="404"/>
                    </a:moveTo>
                    <a:lnTo>
                      <a:pt x="1025602" y="0"/>
                    </a:lnTo>
                    <a:lnTo>
                      <a:pt x="648516" y="538535"/>
                    </a:lnTo>
                    <a:lnTo>
                      <a:pt x="572638" y="538603"/>
                    </a:lnTo>
                    <a:close/>
                    <a:moveTo>
                      <a:pt x="0" y="539117"/>
                    </a:moveTo>
                    <a:lnTo>
                      <a:pt x="57" y="539038"/>
                    </a:lnTo>
                    <a:lnTo>
                      <a:pt x="86" y="539117"/>
                    </a:lnTo>
                    <a:close/>
                    <a:moveTo>
                      <a:pt x="377053" y="404"/>
                    </a:moveTo>
                    <a:lnTo>
                      <a:pt x="377213" y="404"/>
                    </a:lnTo>
                    <a:lnTo>
                      <a:pt x="188581" y="26968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400000000000000" pitchFamily="50" charset="-128"/>
                  <a:ea typeface="Meiryo UI" panose="020B0400000000000000" pitchFamily="50" charset="-128"/>
                </a:endParaRPr>
              </a:p>
            </p:txBody>
          </p:sp>
          <p:sp>
            <p:nvSpPr>
              <p:cNvPr id="42" name="Flussdiagramm: Daten 6">
                <a:extLst>
                  <a:ext uri="{FF2B5EF4-FFF2-40B4-BE49-F238E27FC236}">
                    <a16:creationId xmlns:a16="http://schemas.microsoft.com/office/drawing/2014/main" id="{2517E4E6-393B-2582-BF0E-569846AFC508}"/>
                  </a:ext>
                </a:extLst>
              </p:cNvPr>
              <p:cNvSpPr/>
              <p:nvPr userDrawn="1"/>
            </p:nvSpPr>
            <p:spPr>
              <a:xfrm rot="7500000" flipV="1">
                <a:off x="918665" y="6137807"/>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400000000000000" pitchFamily="50" charset="-128"/>
                  <a:ea typeface="Meiryo UI" panose="020B0400000000000000" pitchFamily="50" charset="-128"/>
                </a:endParaRPr>
              </a:p>
            </p:txBody>
          </p:sp>
        </p:grpSp>
      </p:grpSp>
    </p:spTree>
    <p:extLst>
      <p:ext uri="{BB962C8B-B14F-4D97-AF65-F5344CB8AC3E}">
        <p14:creationId xmlns:p14="http://schemas.microsoft.com/office/powerpoint/2010/main" val="8414734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1A31D6-6C4F-2C57-5F08-FD21B292C59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3E8E33A-37C5-C6F3-50CB-FB358EEE563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2D65A7-950E-E0F3-5DBF-6F2E968EAB5C}"/>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240ED998-ABF3-4BAB-6B6C-9B76D88653A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F0611A-4E36-8CF6-D6EA-39B25EED6DC9}"/>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2445279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13B16B1-2296-85BB-DFB2-75A68CDF217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7A67B9A-9F8C-3AD0-6A7B-D10BAB9A23E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C1F04BB-6CC4-9849-1C58-F83CA32FB433}"/>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C7AEA432-3DAC-8EEA-9A40-E5D42A08369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5162ED7-AD27-D87F-932F-F6330FC77753}"/>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1630288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483826-6B53-F149-BE87-441670E85EB0}"/>
              </a:ext>
            </a:extLst>
          </p:cNvPr>
          <p:cNvSpPr>
            <a:spLocks noGrp="1"/>
          </p:cNvSpPr>
          <p:nvPr>
            <p:ph type="title" hasCustomPrompt="1"/>
          </p:nvPr>
        </p:nvSpPr>
        <p:spPr>
          <a:xfrm>
            <a:off x="7614" y="1046"/>
            <a:ext cx="12184386" cy="600087"/>
          </a:xfrm>
          <a:solidFill>
            <a:schemeClr val="accent1">
              <a:lumMod val="50000"/>
            </a:schemeClr>
          </a:solidFill>
        </p:spPr>
        <p:txBody>
          <a:bodyPr>
            <a:normAutofit/>
          </a:bodyPr>
          <a:lstStyle>
            <a:lvl1pPr>
              <a:defRPr sz="1800" b="1">
                <a:solidFill>
                  <a:schemeClr val="bg1"/>
                </a:solidFill>
                <a:latin typeface="Meiryo UI" panose="020B0604030504040204" pitchFamily="50" charset="-128"/>
                <a:ea typeface="Meiryo UI" panose="020B0604030504040204" pitchFamily="50" charset="-128"/>
              </a:defRPr>
            </a:lvl1pPr>
          </a:lstStyle>
          <a:p>
            <a:r>
              <a:rPr kumimoji="1" lang="en-US" altLang="ja-JP" dirty="0"/>
              <a:t>1 XXX</a:t>
            </a:r>
            <a:br>
              <a:rPr kumimoji="1" lang="en-US" altLang="ja-JP" dirty="0"/>
            </a:br>
            <a:r>
              <a:rPr kumimoji="1" lang="en-US" altLang="ja-JP" dirty="0"/>
              <a:t>1.1 YYY</a:t>
            </a:r>
            <a:endParaRPr kumimoji="1" lang="ja-JP" altLang="en-US" dirty="0"/>
          </a:p>
        </p:txBody>
      </p:sp>
      <p:sp>
        <p:nvSpPr>
          <p:cNvPr id="3" name="コンテンツ プレースホルダー 2">
            <a:extLst>
              <a:ext uri="{FF2B5EF4-FFF2-40B4-BE49-F238E27FC236}">
                <a16:creationId xmlns:a16="http://schemas.microsoft.com/office/drawing/2014/main" id="{49719943-8503-1EAE-D9F2-583BEF54471D}"/>
              </a:ext>
            </a:extLst>
          </p:cNvPr>
          <p:cNvSpPr>
            <a:spLocks noGrp="1"/>
          </p:cNvSpPr>
          <p:nvPr>
            <p:ph idx="1"/>
          </p:nvPr>
        </p:nvSpPr>
        <p:spPr>
          <a:xfrm>
            <a:off x="554667" y="1825625"/>
            <a:ext cx="11083175" cy="4351338"/>
          </a:xfrm>
          <a:solidFill>
            <a:schemeClr val="bg1"/>
          </a:solidFill>
        </p:spPr>
        <p:txBody>
          <a:bodyPr>
            <a:noAutofit/>
          </a:bodyPr>
          <a:lstStyle>
            <a:lvl1pPr>
              <a:defRPr sz="1200">
                <a:latin typeface="Meiryo UI" panose="020B0604030504040204" pitchFamily="50" charset="-128"/>
                <a:ea typeface="Meiryo UI" panose="020B0604030504040204" pitchFamily="50" charset="-128"/>
              </a:defRPr>
            </a:lvl1pPr>
            <a:lvl2pPr>
              <a:defRPr sz="1200">
                <a:latin typeface="Meiryo UI" panose="020B0604030504040204" pitchFamily="50" charset="-128"/>
                <a:ea typeface="Meiryo UI" panose="020B0604030504040204" pitchFamily="50" charset="-128"/>
              </a:defRPr>
            </a:lvl2pPr>
            <a:lvl3pPr>
              <a:defRPr sz="1200">
                <a:latin typeface="Meiryo UI" panose="020B0604030504040204" pitchFamily="50" charset="-128"/>
                <a:ea typeface="Meiryo UI" panose="020B0604030504040204" pitchFamily="50" charset="-128"/>
              </a:defRPr>
            </a:lvl3pPr>
            <a:lvl4pPr>
              <a:defRPr sz="1200">
                <a:latin typeface="Meiryo UI" panose="020B0604030504040204" pitchFamily="50" charset="-128"/>
                <a:ea typeface="Meiryo UI" panose="020B0604030504040204" pitchFamily="50" charset="-128"/>
              </a:defRPr>
            </a:lvl4pPr>
            <a:lvl5pPr>
              <a:defRPr sz="1200">
                <a:latin typeface="Meiryo UI" panose="020B0604030504040204" pitchFamily="50" charset="-128"/>
                <a:ea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6B26E88E-DE92-FB6C-5AEB-37931DFB7F7F}"/>
              </a:ext>
            </a:extLst>
          </p:cNvPr>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C14C4C5-3DCC-4F13-9B41-6E1EA04203FC}" type="datetimeFigureOut">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B1D3A9C7-0DFD-F5B1-5C24-72A4EABC4EB0}"/>
              </a:ext>
            </a:extLst>
          </p:cNvPr>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B464BFC-8AD7-A6F7-57F7-25B5FDCCF6D1}"/>
              </a:ext>
            </a:extLst>
          </p:cNvPr>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C5722A5F-9265-4D38-97E4-E77BA8FB9E4D}" type="slidenum">
              <a:rPr kumimoji="1" lang="ja-JP" altLang="en-US" smtClean="0"/>
              <a:t>‹#›</a:t>
            </a:fld>
            <a:endParaRPr kumimoji="1" lang="ja-JP" altLang="en-US"/>
          </a:p>
        </p:txBody>
      </p:sp>
      <p:sp>
        <p:nvSpPr>
          <p:cNvPr id="8" name="コンテンツ プレースホルダー 2">
            <a:extLst>
              <a:ext uri="{FF2B5EF4-FFF2-40B4-BE49-F238E27FC236}">
                <a16:creationId xmlns:a16="http://schemas.microsoft.com/office/drawing/2014/main" id="{D7F12C98-5687-B764-846D-679ECBA47C3C}"/>
              </a:ext>
            </a:extLst>
          </p:cNvPr>
          <p:cNvSpPr>
            <a:spLocks noGrp="1"/>
          </p:cNvSpPr>
          <p:nvPr>
            <p:ph idx="13" hasCustomPrompt="1"/>
          </p:nvPr>
        </p:nvSpPr>
        <p:spPr>
          <a:xfrm>
            <a:off x="554158" y="780520"/>
            <a:ext cx="11083175" cy="865718"/>
          </a:xfrm>
          <a:solidFill>
            <a:schemeClr val="bg2"/>
          </a:solidFill>
          <a:ln w="19050">
            <a:noFill/>
          </a:ln>
        </p:spPr>
        <p:txBody>
          <a:bodyPr>
            <a:normAutofit/>
          </a:bodyPr>
          <a:lstStyle>
            <a:lvl1pPr>
              <a:defRPr sz="1600">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dirty="0"/>
              <a:t>リード文</a:t>
            </a:r>
          </a:p>
        </p:txBody>
      </p:sp>
      <p:grpSp>
        <p:nvGrpSpPr>
          <p:cNvPr id="7" name="Gruppieren 22">
            <a:extLst>
              <a:ext uri="{FF2B5EF4-FFF2-40B4-BE49-F238E27FC236}">
                <a16:creationId xmlns:a16="http://schemas.microsoft.com/office/drawing/2014/main" id="{1A7AC6A1-416C-A4BA-6EC8-BD084A1D1E2A}"/>
              </a:ext>
            </a:extLst>
          </p:cNvPr>
          <p:cNvGrpSpPr/>
          <p:nvPr/>
        </p:nvGrpSpPr>
        <p:grpSpPr>
          <a:xfrm>
            <a:off x="81034" y="5206769"/>
            <a:ext cx="3453610" cy="1898584"/>
            <a:chOff x="81031" y="5206769"/>
            <a:chExt cx="3453611" cy="1898584"/>
          </a:xfrm>
        </p:grpSpPr>
        <p:grpSp>
          <p:nvGrpSpPr>
            <p:cNvPr id="9" name="Gruppieren 21">
              <a:extLst>
                <a:ext uri="{FF2B5EF4-FFF2-40B4-BE49-F238E27FC236}">
                  <a16:creationId xmlns:a16="http://schemas.microsoft.com/office/drawing/2014/main" id="{93347A21-3F23-85C3-DBF4-7A2EB88989D3}"/>
                </a:ext>
              </a:extLst>
            </p:cNvPr>
            <p:cNvGrpSpPr/>
            <p:nvPr userDrawn="1"/>
          </p:nvGrpSpPr>
          <p:grpSpPr>
            <a:xfrm>
              <a:off x="81031" y="5206769"/>
              <a:ext cx="1991801" cy="1736748"/>
              <a:chOff x="81031" y="5206769"/>
              <a:chExt cx="1991801" cy="1736748"/>
            </a:xfrm>
          </p:grpSpPr>
          <p:sp>
            <p:nvSpPr>
              <p:cNvPr id="18" name="Flussdiagramm: Daten 6">
                <a:extLst>
                  <a:ext uri="{FF2B5EF4-FFF2-40B4-BE49-F238E27FC236}">
                    <a16:creationId xmlns:a16="http://schemas.microsoft.com/office/drawing/2014/main" id="{ED4B151A-B53D-2D35-DD88-CC61248EA317}"/>
                  </a:ext>
                </a:extLst>
              </p:cNvPr>
              <p:cNvSpPr/>
              <p:nvPr userDrawn="1"/>
            </p:nvSpPr>
            <p:spPr>
              <a:xfrm rot="7500000" flipV="1">
                <a:off x="-472446" y="5760246"/>
                <a:ext cx="1736748" cy="629794"/>
              </a:xfrm>
              <a:custGeom>
                <a:avLst/>
                <a:gdLst>
                  <a:gd name="connsiteX0" fmla="*/ 4875386 w 7920475"/>
                  <a:gd name="connsiteY0" fmla="*/ 1896 h 634035"/>
                  <a:gd name="connsiteX1" fmla="*/ 7498123 w 7920475"/>
                  <a:gd name="connsiteY1" fmla="*/ 627301 h 634035"/>
                  <a:gd name="connsiteX2" fmla="*/ 7920475 w 7920475"/>
                  <a:gd name="connsiteY2" fmla="*/ 0 h 634035"/>
                  <a:gd name="connsiteX3" fmla="*/ 4875386 w 7920475"/>
                  <a:gd name="connsiteY3" fmla="*/ 1896 h 634035"/>
                  <a:gd name="connsiteX4" fmla="*/ 440793 w 7920475"/>
                  <a:gd name="connsiteY4" fmla="*/ 4657 h 634035"/>
                  <a:gd name="connsiteX5" fmla="*/ 669010 w 7920475"/>
                  <a:gd name="connsiteY5" fmla="*/ 633434 h 634035"/>
                  <a:gd name="connsiteX6" fmla="*/ 1604583 w 7920475"/>
                  <a:gd name="connsiteY6" fmla="*/ 632594 h 634035"/>
                  <a:gd name="connsiteX7" fmla="*/ 1736748 w 7920475"/>
                  <a:gd name="connsiteY7" fmla="*/ 443842 h 634035"/>
                  <a:gd name="connsiteX8" fmla="*/ 1108933 w 7920475"/>
                  <a:gd name="connsiteY8" fmla="*/ 4241 h 634035"/>
                  <a:gd name="connsiteX9" fmla="*/ 440793 w 7920475"/>
                  <a:gd name="connsiteY9" fmla="*/ 4657 h 634035"/>
                  <a:gd name="connsiteX10" fmla="*/ 0 w 7920475"/>
                  <a:gd name="connsiteY10" fmla="*/ 634035 h 634035"/>
                  <a:gd name="connsiteX11" fmla="*/ 98 w 7920475"/>
                  <a:gd name="connsiteY11" fmla="*/ 634035 h 634035"/>
                  <a:gd name="connsiteX12" fmla="*/ 65 w 7920475"/>
                  <a:gd name="connsiteY12" fmla="*/ 633943 h 634035"/>
                  <a:gd name="connsiteX13" fmla="*/ 0 w 7920475"/>
                  <a:gd name="connsiteY13" fmla="*/ 634035 h 634035"/>
                  <a:gd name="connsiteX14" fmla="*/ 440509 w 7920475"/>
                  <a:gd name="connsiteY14" fmla="*/ 4658 h 634035"/>
                  <a:gd name="connsiteX15" fmla="*/ 220317 w 7920475"/>
                  <a:gd name="connsiteY15" fmla="*/ 319256 h 634035"/>
                  <a:gd name="connsiteX16" fmla="*/ 440695 w 7920475"/>
                  <a:gd name="connsiteY16" fmla="*/ 4657 h 634035"/>
                  <a:gd name="connsiteX17" fmla="*/ 440509 w 7920475"/>
                  <a:gd name="connsiteY17" fmla="*/ 4658 h 634035"/>
                  <a:gd name="connsiteX0" fmla="*/ 4875386 w 7920475"/>
                  <a:gd name="connsiteY0" fmla="*/ 1896 h 634035"/>
                  <a:gd name="connsiteX1" fmla="*/ 7920475 w 7920475"/>
                  <a:gd name="connsiteY1" fmla="*/ 0 h 634035"/>
                  <a:gd name="connsiteX2" fmla="*/ 4875386 w 7920475"/>
                  <a:gd name="connsiteY2" fmla="*/ 1896 h 634035"/>
                  <a:gd name="connsiteX3" fmla="*/ 440793 w 7920475"/>
                  <a:gd name="connsiteY3" fmla="*/ 4657 h 634035"/>
                  <a:gd name="connsiteX4" fmla="*/ 669010 w 7920475"/>
                  <a:gd name="connsiteY4" fmla="*/ 633434 h 634035"/>
                  <a:gd name="connsiteX5" fmla="*/ 1604583 w 7920475"/>
                  <a:gd name="connsiteY5" fmla="*/ 632594 h 634035"/>
                  <a:gd name="connsiteX6" fmla="*/ 1736748 w 7920475"/>
                  <a:gd name="connsiteY6" fmla="*/ 443842 h 634035"/>
                  <a:gd name="connsiteX7" fmla="*/ 1108933 w 7920475"/>
                  <a:gd name="connsiteY7" fmla="*/ 4241 h 634035"/>
                  <a:gd name="connsiteX8" fmla="*/ 440793 w 7920475"/>
                  <a:gd name="connsiteY8" fmla="*/ 4657 h 634035"/>
                  <a:gd name="connsiteX9" fmla="*/ 0 w 7920475"/>
                  <a:gd name="connsiteY9" fmla="*/ 634035 h 634035"/>
                  <a:gd name="connsiteX10" fmla="*/ 98 w 7920475"/>
                  <a:gd name="connsiteY10" fmla="*/ 634035 h 634035"/>
                  <a:gd name="connsiteX11" fmla="*/ 65 w 7920475"/>
                  <a:gd name="connsiteY11" fmla="*/ 633943 h 634035"/>
                  <a:gd name="connsiteX12" fmla="*/ 0 w 7920475"/>
                  <a:gd name="connsiteY12" fmla="*/ 634035 h 634035"/>
                  <a:gd name="connsiteX13" fmla="*/ 440509 w 7920475"/>
                  <a:gd name="connsiteY13" fmla="*/ 4658 h 634035"/>
                  <a:gd name="connsiteX14" fmla="*/ 220317 w 7920475"/>
                  <a:gd name="connsiteY14" fmla="*/ 319256 h 634035"/>
                  <a:gd name="connsiteX15" fmla="*/ 440695 w 7920475"/>
                  <a:gd name="connsiteY15" fmla="*/ 4657 h 634035"/>
                  <a:gd name="connsiteX16" fmla="*/ 440509 w 7920475"/>
                  <a:gd name="connsiteY16" fmla="*/ 4658 h 634035"/>
                  <a:gd name="connsiteX0" fmla="*/ 440793 w 1736748"/>
                  <a:gd name="connsiteY0" fmla="*/ 416 h 629794"/>
                  <a:gd name="connsiteX1" fmla="*/ 669010 w 1736748"/>
                  <a:gd name="connsiteY1" fmla="*/ 629193 h 629794"/>
                  <a:gd name="connsiteX2" fmla="*/ 1604583 w 1736748"/>
                  <a:gd name="connsiteY2" fmla="*/ 628353 h 629794"/>
                  <a:gd name="connsiteX3" fmla="*/ 1736748 w 1736748"/>
                  <a:gd name="connsiteY3" fmla="*/ 439601 h 629794"/>
                  <a:gd name="connsiteX4" fmla="*/ 1108933 w 1736748"/>
                  <a:gd name="connsiteY4" fmla="*/ 0 h 629794"/>
                  <a:gd name="connsiteX5" fmla="*/ 440793 w 1736748"/>
                  <a:gd name="connsiteY5" fmla="*/ 416 h 629794"/>
                  <a:gd name="connsiteX6" fmla="*/ 0 w 1736748"/>
                  <a:gd name="connsiteY6" fmla="*/ 629794 h 629794"/>
                  <a:gd name="connsiteX7" fmla="*/ 98 w 1736748"/>
                  <a:gd name="connsiteY7" fmla="*/ 629794 h 629794"/>
                  <a:gd name="connsiteX8" fmla="*/ 65 w 1736748"/>
                  <a:gd name="connsiteY8" fmla="*/ 629702 h 629794"/>
                  <a:gd name="connsiteX9" fmla="*/ 0 w 1736748"/>
                  <a:gd name="connsiteY9" fmla="*/ 629794 h 629794"/>
                  <a:gd name="connsiteX10" fmla="*/ 440509 w 1736748"/>
                  <a:gd name="connsiteY10" fmla="*/ 417 h 629794"/>
                  <a:gd name="connsiteX11" fmla="*/ 220317 w 1736748"/>
                  <a:gd name="connsiteY11" fmla="*/ 315015 h 629794"/>
                  <a:gd name="connsiteX12" fmla="*/ 440695 w 1736748"/>
                  <a:gd name="connsiteY12" fmla="*/ 416 h 629794"/>
                  <a:gd name="connsiteX13" fmla="*/ 440509 w 1736748"/>
                  <a:gd name="connsiteY13" fmla="*/ 417 h 629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6748" h="629794">
                    <a:moveTo>
                      <a:pt x="440793" y="416"/>
                    </a:moveTo>
                    <a:lnTo>
                      <a:pt x="669010" y="629193"/>
                    </a:lnTo>
                    <a:lnTo>
                      <a:pt x="1604583" y="628353"/>
                    </a:lnTo>
                    <a:lnTo>
                      <a:pt x="1736748" y="439601"/>
                    </a:lnTo>
                    <a:lnTo>
                      <a:pt x="1108933" y="0"/>
                    </a:lnTo>
                    <a:lnTo>
                      <a:pt x="440793" y="416"/>
                    </a:lnTo>
                    <a:close/>
                    <a:moveTo>
                      <a:pt x="0" y="629794"/>
                    </a:moveTo>
                    <a:lnTo>
                      <a:pt x="98" y="629794"/>
                    </a:lnTo>
                    <a:cubicBezTo>
                      <a:pt x="87" y="629763"/>
                      <a:pt x="76" y="629733"/>
                      <a:pt x="65" y="629702"/>
                    </a:cubicBezTo>
                    <a:lnTo>
                      <a:pt x="0" y="629794"/>
                    </a:lnTo>
                    <a:close/>
                    <a:moveTo>
                      <a:pt x="440509" y="417"/>
                    </a:moveTo>
                    <a:lnTo>
                      <a:pt x="220317" y="315015"/>
                    </a:lnTo>
                    <a:lnTo>
                      <a:pt x="440695" y="416"/>
                    </a:lnTo>
                    <a:lnTo>
                      <a:pt x="440509" y="41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604030504040204" pitchFamily="50" charset="-128"/>
                  <a:ea typeface="Meiryo UI" panose="020B0604030504040204" pitchFamily="50" charset="-128"/>
                </a:endParaRPr>
              </a:p>
            </p:txBody>
          </p:sp>
          <p:sp>
            <p:nvSpPr>
              <p:cNvPr id="19" name="Flussdiagramm: Daten 6">
                <a:extLst>
                  <a:ext uri="{FF2B5EF4-FFF2-40B4-BE49-F238E27FC236}">
                    <a16:creationId xmlns:a16="http://schemas.microsoft.com/office/drawing/2014/main" id="{83CE6DCA-DD27-5FD3-CF00-8F88ABA5EFA0}"/>
                  </a:ext>
                </a:extLst>
              </p:cNvPr>
              <p:cNvSpPr/>
              <p:nvPr userDrawn="1"/>
            </p:nvSpPr>
            <p:spPr>
              <a:xfrm rot="7500000" flipV="1">
                <a:off x="367821" y="5323279"/>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604030504040204" pitchFamily="50" charset="-128"/>
                  <a:ea typeface="Meiryo UI" panose="020B0604030504040204" pitchFamily="50" charset="-128"/>
                </a:endParaRPr>
              </a:p>
            </p:txBody>
          </p:sp>
          <p:sp>
            <p:nvSpPr>
              <p:cNvPr id="20" name="Rechteck 4">
                <a:extLst>
                  <a:ext uri="{FF2B5EF4-FFF2-40B4-BE49-F238E27FC236}">
                    <a16:creationId xmlns:a16="http://schemas.microsoft.com/office/drawing/2014/main" id="{0A8D44D8-8025-809A-BF3A-C8A6444AB8F6}"/>
                  </a:ext>
                </a:extLst>
              </p:cNvPr>
              <p:cNvSpPr/>
              <p:nvPr userDrawn="1"/>
            </p:nvSpPr>
            <p:spPr>
              <a:xfrm>
                <a:off x="383512" y="5544278"/>
                <a:ext cx="1689320" cy="1313723"/>
              </a:xfrm>
              <a:custGeom>
                <a:avLst/>
                <a:gdLst/>
                <a:ahLst/>
                <a:cxnLst/>
                <a:rect l="l" t="t" r="r" b="b"/>
                <a:pathLst>
                  <a:path w="1689320" h="1313723">
                    <a:moveTo>
                      <a:pt x="768385" y="233"/>
                    </a:moveTo>
                    <a:lnTo>
                      <a:pt x="1689320" y="1313723"/>
                    </a:lnTo>
                    <a:lnTo>
                      <a:pt x="921532" y="1313723"/>
                    </a:lnTo>
                    <a:lnTo>
                      <a:pt x="384221" y="547829"/>
                    </a:lnTo>
                    <a:close/>
                    <a:moveTo>
                      <a:pt x="0" y="152"/>
                    </a:moveTo>
                    <a:lnTo>
                      <a:pt x="113" y="152"/>
                    </a:lnTo>
                    <a:lnTo>
                      <a:pt x="57" y="233"/>
                    </a:lnTo>
                    <a:close/>
                    <a:moveTo>
                      <a:pt x="768221" y="0"/>
                    </a:moveTo>
                    <a:lnTo>
                      <a:pt x="768328" y="152"/>
                    </a:lnTo>
                    <a:lnTo>
                      <a:pt x="384221" y="76"/>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Meiryo UI" panose="020B0604030504040204" pitchFamily="50" charset="-128"/>
                  <a:ea typeface="Meiryo UI" panose="020B0604030504040204" pitchFamily="50" charset="-128"/>
                </a:endParaRPr>
              </a:p>
            </p:txBody>
          </p:sp>
        </p:grpSp>
        <p:grpSp>
          <p:nvGrpSpPr>
            <p:cNvPr id="10" name="Gruppieren 19">
              <a:extLst>
                <a:ext uri="{FF2B5EF4-FFF2-40B4-BE49-F238E27FC236}">
                  <a16:creationId xmlns:a16="http://schemas.microsoft.com/office/drawing/2014/main" id="{EDBE0389-195C-A1A9-03E6-8E31F2B6E860}"/>
                </a:ext>
              </a:extLst>
            </p:cNvPr>
            <p:cNvGrpSpPr/>
            <p:nvPr userDrawn="1"/>
          </p:nvGrpSpPr>
          <p:grpSpPr>
            <a:xfrm>
              <a:off x="2076330" y="5572847"/>
              <a:ext cx="1458312" cy="1510739"/>
              <a:chOff x="2076330" y="5572847"/>
              <a:chExt cx="1458312" cy="1510739"/>
            </a:xfrm>
          </p:grpSpPr>
          <p:sp>
            <p:nvSpPr>
              <p:cNvPr id="15" name="Flussdiagramm: Daten 6">
                <a:extLst>
                  <a:ext uri="{FF2B5EF4-FFF2-40B4-BE49-F238E27FC236}">
                    <a16:creationId xmlns:a16="http://schemas.microsoft.com/office/drawing/2014/main" id="{1EE503B2-EFE9-0BF3-30B2-719E205A114A}"/>
                  </a:ext>
                </a:extLst>
              </p:cNvPr>
              <p:cNvSpPr/>
              <p:nvPr userDrawn="1"/>
            </p:nvSpPr>
            <p:spPr>
              <a:xfrm rot="7500000" flipV="1">
                <a:off x="1476091" y="6173086"/>
                <a:ext cx="1510739" cy="310261"/>
              </a:xfrm>
              <a:custGeom>
                <a:avLst/>
                <a:gdLst/>
                <a:ahLst/>
                <a:cxnLst/>
                <a:rect l="l" t="t" r="r" b="b"/>
                <a:pathLst>
                  <a:path w="1510739" h="310261">
                    <a:moveTo>
                      <a:pt x="216732" y="805"/>
                    </a:moveTo>
                    <a:lnTo>
                      <a:pt x="328942" y="309965"/>
                    </a:lnTo>
                    <a:lnTo>
                      <a:pt x="1294306" y="309098"/>
                    </a:lnTo>
                    <a:lnTo>
                      <a:pt x="1510739" y="0"/>
                    </a:lnTo>
                    <a:close/>
                    <a:moveTo>
                      <a:pt x="0" y="310260"/>
                    </a:moveTo>
                    <a:lnTo>
                      <a:pt x="49" y="310261"/>
                    </a:lnTo>
                    <a:lnTo>
                      <a:pt x="33" y="310215"/>
                    </a:lnTo>
                    <a:close/>
                    <a:moveTo>
                      <a:pt x="216592" y="805"/>
                    </a:moveTo>
                    <a:lnTo>
                      <a:pt x="108327" y="155489"/>
                    </a:lnTo>
                    <a:lnTo>
                      <a:pt x="216684" y="806"/>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604030504040204" pitchFamily="50" charset="-128"/>
                  <a:ea typeface="Meiryo UI" panose="020B0604030504040204" pitchFamily="50" charset="-128"/>
                </a:endParaRPr>
              </a:p>
            </p:txBody>
          </p:sp>
          <p:sp>
            <p:nvSpPr>
              <p:cNvPr id="16" name="Flussdiagramm: Daten 6">
                <a:extLst>
                  <a:ext uri="{FF2B5EF4-FFF2-40B4-BE49-F238E27FC236}">
                    <a16:creationId xmlns:a16="http://schemas.microsoft.com/office/drawing/2014/main" id="{7C2E8402-AA8B-83C9-F45A-F163C56AB8AF}"/>
                  </a:ext>
                </a:extLst>
              </p:cNvPr>
              <p:cNvSpPr/>
              <p:nvPr userDrawn="1"/>
            </p:nvSpPr>
            <p:spPr>
              <a:xfrm rot="7500000" flipV="1">
                <a:off x="2406251" y="5689698"/>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604030504040204" pitchFamily="50" charset="-128"/>
                  <a:ea typeface="Meiryo UI" panose="020B0604030504040204" pitchFamily="50" charset="-128"/>
                </a:endParaRPr>
              </a:p>
            </p:txBody>
          </p:sp>
          <p:sp>
            <p:nvSpPr>
              <p:cNvPr id="17" name="Rechteck 3">
                <a:extLst>
                  <a:ext uri="{FF2B5EF4-FFF2-40B4-BE49-F238E27FC236}">
                    <a16:creationId xmlns:a16="http://schemas.microsoft.com/office/drawing/2014/main" id="{9BD1F806-3BEF-043F-4642-7F2FF2791302}"/>
                  </a:ext>
                </a:extLst>
              </p:cNvPr>
              <p:cNvSpPr/>
              <p:nvPr userDrawn="1"/>
            </p:nvSpPr>
            <p:spPr>
              <a:xfrm>
                <a:off x="2602883" y="5798360"/>
                <a:ext cx="931759" cy="1059640"/>
              </a:xfrm>
              <a:custGeom>
                <a:avLst/>
                <a:gdLst>
                  <a:gd name="connsiteX0" fmla="*/ 0 w 6868510"/>
                  <a:gd name="connsiteY0" fmla="*/ 1059640 h 6010012"/>
                  <a:gd name="connsiteX1" fmla="*/ 3654987 w 6868510"/>
                  <a:gd name="connsiteY1" fmla="*/ 1059640 h 6010012"/>
                  <a:gd name="connsiteX2" fmla="*/ 5028976 w 6868510"/>
                  <a:gd name="connsiteY2" fmla="*/ 3018153 h 6010012"/>
                  <a:gd name="connsiteX3" fmla="*/ 5400740 w 6868510"/>
                  <a:gd name="connsiteY3" fmla="*/ 3011352 h 6010012"/>
                  <a:gd name="connsiteX4" fmla="*/ 4032326 w 6868510"/>
                  <a:gd name="connsiteY4" fmla="*/ 1059640 h 6010012"/>
                  <a:gd name="connsiteX5" fmla="*/ 6868510 w 6868510"/>
                  <a:gd name="connsiteY5" fmla="*/ 6010012 h 6010012"/>
                  <a:gd name="connsiteX6" fmla="*/ 0 w 6868510"/>
                  <a:gd name="connsiteY6" fmla="*/ 6010012 h 6010012"/>
                  <a:gd name="connsiteX7" fmla="*/ 0 w 6868510"/>
                  <a:gd name="connsiteY7" fmla="*/ 1059640 h 6010012"/>
                  <a:gd name="connsiteX8" fmla="*/ 3289455 w 6868510"/>
                  <a:gd name="connsiteY8" fmla="*/ 114 h 6010012"/>
                  <a:gd name="connsiteX9" fmla="*/ 4032326 w 6868510"/>
                  <a:gd name="connsiteY9" fmla="*/ 1059640 h 6010012"/>
                  <a:gd name="connsiteX10" fmla="*/ 3654987 w 6868510"/>
                  <a:gd name="connsiteY10" fmla="*/ 1059640 h 6010012"/>
                  <a:gd name="connsiteX11" fmla="*/ 3100567 w 6868510"/>
                  <a:gd name="connsiteY11" fmla="*/ 269358 h 6010012"/>
                  <a:gd name="connsiteX12" fmla="*/ 3289455 w 6868510"/>
                  <a:gd name="connsiteY12" fmla="*/ 114 h 6010012"/>
                  <a:gd name="connsiteX13" fmla="*/ 2911652 w 6868510"/>
                  <a:gd name="connsiteY13" fmla="*/ 74 h 6010012"/>
                  <a:gd name="connsiteX14" fmla="*/ 2911707 w 6868510"/>
                  <a:gd name="connsiteY14" fmla="*/ 75 h 6010012"/>
                  <a:gd name="connsiteX15" fmla="*/ 2911680 w 6868510"/>
                  <a:gd name="connsiteY15" fmla="*/ 114 h 6010012"/>
                  <a:gd name="connsiteX16" fmla="*/ 2911652 w 6868510"/>
                  <a:gd name="connsiteY16" fmla="*/ 74 h 6010012"/>
                  <a:gd name="connsiteX17" fmla="*/ 3289375 w 6868510"/>
                  <a:gd name="connsiteY17" fmla="*/ 0 h 6010012"/>
                  <a:gd name="connsiteX18" fmla="*/ 3289427 w 6868510"/>
                  <a:gd name="connsiteY18" fmla="*/ 75 h 6010012"/>
                  <a:gd name="connsiteX19" fmla="*/ 3100567 w 6868510"/>
                  <a:gd name="connsiteY19" fmla="*/ 36 h 6010012"/>
                  <a:gd name="connsiteX20" fmla="*/ 3289375 w 6868510"/>
                  <a:gd name="connsiteY20" fmla="*/ 0 h 6010012"/>
                  <a:gd name="connsiteX0" fmla="*/ 0 w 5400740"/>
                  <a:gd name="connsiteY0" fmla="*/ 1059640 h 6010012"/>
                  <a:gd name="connsiteX1" fmla="*/ 3654987 w 5400740"/>
                  <a:gd name="connsiteY1" fmla="*/ 1059640 h 6010012"/>
                  <a:gd name="connsiteX2" fmla="*/ 5028976 w 5400740"/>
                  <a:gd name="connsiteY2" fmla="*/ 3018153 h 6010012"/>
                  <a:gd name="connsiteX3" fmla="*/ 5400740 w 5400740"/>
                  <a:gd name="connsiteY3" fmla="*/ 3011352 h 6010012"/>
                  <a:gd name="connsiteX4" fmla="*/ 4032326 w 5400740"/>
                  <a:gd name="connsiteY4" fmla="*/ 1059640 h 6010012"/>
                  <a:gd name="connsiteX5" fmla="*/ 0 w 5400740"/>
                  <a:gd name="connsiteY5" fmla="*/ 6010012 h 6010012"/>
                  <a:gd name="connsiteX6" fmla="*/ 0 w 5400740"/>
                  <a:gd name="connsiteY6" fmla="*/ 1059640 h 6010012"/>
                  <a:gd name="connsiteX7" fmla="*/ 3289455 w 5400740"/>
                  <a:gd name="connsiteY7" fmla="*/ 114 h 6010012"/>
                  <a:gd name="connsiteX8" fmla="*/ 4032326 w 5400740"/>
                  <a:gd name="connsiteY8" fmla="*/ 1059640 h 6010012"/>
                  <a:gd name="connsiteX9" fmla="*/ 3654987 w 5400740"/>
                  <a:gd name="connsiteY9" fmla="*/ 1059640 h 6010012"/>
                  <a:gd name="connsiteX10" fmla="*/ 3100567 w 5400740"/>
                  <a:gd name="connsiteY10" fmla="*/ 269358 h 6010012"/>
                  <a:gd name="connsiteX11" fmla="*/ 3289455 w 5400740"/>
                  <a:gd name="connsiteY11" fmla="*/ 114 h 6010012"/>
                  <a:gd name="connsiteX12" fmla="*/ 2911652 w 5400740"/>
                  <a:gd name="connsiteY12" fmla="*/ 74 h 6010012"/>
                  <a:gd name="connsiteX13" fmla="*/ 2911707 w 5400740"/>
                  <a:gd name="connsiteY13" fmla="*/ 75 h 6010012"/>
                  <a:gd name="connsiteX14" fmla="*/ 2911680 w 5400740"/>
                  <a:gd name="connsiteY14" fmla="*/ 114 h 6010012"/>
                  <a:gd name="connsiteX15" fmla="*/ 2911652 w 5400740"/>
                  <a:gd name="connsiteY15" fmla="*/ 74 h 6010012"/>
                  <a:gd name="connsiteX16" fmla="*/ 3289375 w 5400740"/>
                  <a:gd name="connsiteY16" fmla="*/ 0 h 6010012"/>
                  <a:gd name="connsiteX17" fmla="*/ 3289427 w 5400740"/>
                  <a:gd name="connsiteY17" fmla="*/ 75 h 6010012"/>
                  <a:gd name="connsiteX18" fmla="*/ 3100567 w 5400740"/>
                  <a:gd name="connsiteY18" fmla="*/ 36 h 6010012"/>
                  <a:gd name="connsiteX19" fmla="*/ 3289375 w 5400740"/>
                  <a:gd name="connsiteY19" fmla="*/ 0 h 6010012"/>
                  <a:gd name="connsiteX0" fmla="*/ 47297 w 5448037"/>
                  <a:gd name="connsiteY0" fmla="*/ 1059640 h 6199198"/>
                  <a:gd name="connsiteX1" fmla="*/ 3702284 w 5448037"/>
                  <a:gd name="connsiteY1" fmla="*/ 1059640 h 6199198"/>
                  <a:gd name="connsiteX2" fmla="*/ 5076273 w 5448037"/>
                  <a:gd name="connsiteY2" fmla="*/ 3018153 h 6199198"/>
                  <a:gd name="connsiteX3" fmla="*/ 5448037 w 5448037"/>
                  <a:gd name="connsiteY3" fmla="*/ 3011352 h 6199198"/>
                  <a:gd name="connsiteX4" fmla="*/ 4079623 w 5448037"/>
                  <a:gd name="connsiteY4" fmla="*/ 1059640 h 6199198"/>
                  <a:gd name="connsiteX5" fmla="*/ 0 w 5448037"/>
                  <a:gd name="connsiteY5" fmla="*/ 6199198 h 6199198"/>
                  <a:gd name="connsiteX6" fmla="*/ 47297 w 5448037"/>
                  <a:gd name="connsiteY6" fmla="*/ 1059640 h 6199198"/>
                  <a:gd name="connsiteX7" fmla="*/ 3336752 w 5448037"/>
                  <a:gd name="connsiteY7" fmla="*/ 114 h 6199198"/>
                  <a:gd name="connsiteX8" fmla="*/ 4079623 w 5448037"/>
                  <a:gd name="connsiteY8" fmla="*/ 1059640 h 6199198"/>
                  <a:gd name="connsiteX9" fmla="*/ 3702284 w 5448037"/>
                  <a:gd name="connsiteY9" fmla="*/ 1059640 h 6199198"/>
                  <a:gd name="connsiteX10" fmla="*/ 3147864 w 5448037"/>
                  <a:gd name="connsiteY10" fmla="*/ 269358 h 6199198"/>
                  <a:gd name="connsiteX11" fmla="*/ 3336752 w 5448037"/>
                  <a:gd name="connsiteY11" fmla="*/ 114 h 6199198"/>
                  <a:gd name="connsiteX12" fmla="*/ 2958949 w 5448037"/>
                  <a:gd name="connsiteY12" fmla="*/ 74 h 6199198"/>
                  <a:gd name="connsiteX13" fmla="*/ 2959004 w 5448037"/>
                  <a:gd name="connsiteY13" fmla="*/ 75 h 6199198"/>
                  <a:gd name="connsiteX14" fmla="*/ 2958977 w 5448037"/>
                  <a:gd name="connsiteY14" fmla="*/ 114 h 6199198"/>
                  <a:gd name="connsiteX15" fmla="*/ 2958949 w 5448037"/>
                  <a:gd name="connsiteY15" fmla="*/ 74 h 6199198"/>
                  <a:gd name="connsiteX16" fmla="*/ 3336672 w 5448037"/>
                  <a:gd name="connsiteY16" fmla="*/ 0 h 6199198"/>
                  <a:gd name="connsiteX17" fmla="*/ 3336724 w 5448037"/>
                  <a:gd name="connsiteY17" fmla="*/ 75 h 6199198"/>
                  <a:gd name="connsiteX18" fmla="*/ 3147864 w 5448037"/>
                  <a:gd name="connsiteY18" fmla="*/ 36 h 6199198"/>
                  <a:gd name="connsiteX19" fmla="*/ 3336672 w 5448037"/>
                  <a:gd name="connsiteY19" fmla="*/ 0 h 6199198"/>
                  <a:gd name="connsiteX0" fmla="*/ 0 w 5400740"/>
                  <a:gd name="connsiteY0" fmla="*/ 1059640 h 3020378"/>
                  <a:gd name="connsiteX1" fmla="*/ 3654987 w 5400740"/>
                  <a:gd name="connsiteY1" fmla="*/ 1059640 h 3020378"/>
                  <a:gd name="connsiteX2" fmla="*/ 5028976 w 5400740"/>
                  <a:gd name="connsiteY2" fmla="*/ 3018153 h 3020378"/>
                  <a:gd name="connsiteX3" fmla="*/ 5400740 w 5400740"/>
                  <a:gd name="connsiteY3" fmla="*/ 3011352 h 3020378"/>
                  <a:gd name="connsiteX4" fmla="*/ 4032326 w 5400740"/>
                  <a:gd name="connsiteY4" fmla="*/ 1059640 h 3020378"/>
                  <a:gd name="connsiteX5" fmla="*/ 0 w 5400740"/>
                  <a:gd name="connsiteY5" fmla="*/ 1059640 h 3020378"/>
                  <a:gd name="connsiteX6" fmla="*/ 3289455 w 5400740"/>
                  <a:gd name="connsiteY6" fmla="*/ 114 h 3020378"/>
                  <a:gd name="connsiteX7" fmla="*/ 4032326 w 5400740"/>
                  <a:gd name="connsiteY7" fmla="*/ 1059640 h 3020378"/>
                  <a:gd name="connsiteX8" fmla="*/ 3654987 w 5400740"/>
                  <a:gd name="connsiteY8" fmla="*/ 1059640 h 3020378"/>
                  <a:gd name="connsiteX9" fmla="*/ 3100567 w 5400740"/>
                  <a:gd name="connsiteY9" fmla="*/ 269358 h 3020378"/>
                  <a:gd name="connsiteX10" fmla="*/ 3289455 w 5400740"/>
                  <a:gd name="connsiteY10" fmla="*/ 114 h 3020378"/>
                  <a:gd name="connsiteX11" fmla="*/ 2911652 w 5400740"/>
                  <a:gd name="connsiteY11" fmla="*/ 74 h 3020378"/>
                  <a:gd name="connsiteX12" fmla="*/ 2911707 w 5400740"/>
                  <a:gd name="connsiteY12" fmla="*/ 75 h 3020378"/>
                  <a:gd name="connsiteX13" fmla="*/ 2911680 w 5400740"/>
                  <a:gd name="connsiteY13" fmla="*/ 114 h 3020378"/>
                  <a:gd name="connsiteX14" fmla="*/ 2911652 w 5400740"/>
                  <a:gd name="connsiteY14" fmla="*/ 74 h 3020378"/>
                  <a:gd name="connsiteX15" fmla="*/ 3289375 w 5400740"/>
                  <a:gd name="connsiteY15" fmla="*/ 0 h 3020378"/>
                  <a:gd name="connsiteX16" fmla="*/ 3289427 w 5400740"/>
                  <a:gd name="connsiteY16" fmla="*/ 75 h 3020378"/>
                  <a:gd name="connsiteX17" fmla="*/ 3100567 w 5400740"/>
                  <a:gd name="connsiteY17" fmla="*/ 36 h 3020378"/>
                  <a:gd name="connsiteX18" fmla="*/ 3289375 w 5400740"/>
                  <a:gd name="connsiteY18" fmla="*/ 0 h 3020378"/>
                  <a:gd name="connsiteX0" fmla="*/ 1120674 w 2489088"/>
                  <a:gd name="connsiteY0" fmla="*/ 1059640 h 3020378"/>
                  <a:gd name="connsiteX1" fmla="*/ 743335 w 2489088"/>
                  <a:gd name="connsiteY1" fmla="*/ 1059640 h 3020378"/>
                  <a:gd name="connsiteX2" fmla="*/ 2117324 w 2489088"/>
                  <a:gd name="connsiteY2" fmla="*/ 3018153 h 3020378"/>
                  <a:gd name="connsiteX3" fmla="*/ 2489088 w 2489088"/>
                  <a:gd name="connsiteY3" fmla="*/ 3011352 h 3020378"/>
                  <a:gd name="connsiteX4" fmla="*/ 1120674 w 2489088"/>
                  <a:gd name="connsiteY4" fmla="*/ 1059640 h 3020378"/>
                  <a:gd name="connsiteX5" fmla="*/ 377803 w 2489088"/>
                  <a:gd name="connsiteY5" fmla="*/ 114 h 3020378"/>
                  <a:gd name="connsiteX6" fmla="*/ 1120674 w 2489088"/>
                  <a:gd name="connsiteY6" fmla="*/ 1059640 h 3020378"/>
                  <a:gd name="connsiteX7" fmla="*/ 743335 w 2489088"/>
                  <a:gd name="connsiteY7" fmla="*/ 1059640 h 3020378"/>
                  <a:gd name="connsiteX8" fmla="*/ 188915 w 2489088"/>
                  <a:gd name="connsiteY8" fmla="*/ 269358 h 3020378"/>
                  <a:gd name="connsiteX9" fmla="*/ 377803 w 2489088"/>
                  <a:gd name="connsiteY9" fmla="*/ 114 h 3020378"/>
                  <a:gd name="connsiteX10" fmla="*/ 0 w 2489088"/>
                  <a:gd name="connsiteY10" fmla="*/ 74 h 3020378"/>
                  <a:gd name="connsiteX11" fmla="*/ 55 w 2489088"/>
                  <a:gd name="connsiteY11" fmla="*/ 75 h 3020378"/>
                  <a:gd name="connsiteX12" fmla="*/ 28 w 2489088"/>
                  <a:gd name="connsiteY12" fmla="*/ 114 h 3020378"/>
                  <a:gd name="connsiteX13" fmla="*/ 0 w 2489088"/>
                  <a:gd name="connsiteY13" fmla="*/ 74 h 3020378"/>
                  <a:gd name="connsiteX14" fmla="*/ 377723 w 2489088"/>
                  <a:gd name="connsiteY14" fmla="*/ 0 h 3020378"/>
                  <a:gd name="connsiteX15" fmla="*/ 377775 w 2489088"/>
                  <a:gd name="connsiteY15" fmla="*/ 75 h 3020378"/>
                  <a:gd name="connsiteX16" fmla="*/ 188915 w 2489088"/>
                  <a:gd name="connsiteY16" fmla="*/ 36 h 3020378"/>
                  <a:gd name="connsiteX17" fmla="*/ 377723 w 2489088"/>
                  <a:gd name="connsiteY17" fmla="*/ 0 h 3020378"/>
                  <a:gd name="connsiteX0" fmla="*/ 1120674 w 2489088"/>
                  <a:gd name="connsiteY0" fmla="*/ 1059640 h 3011352"/>
                  <a:gd name="connsiteX1" fmla="*/ 743335 w 2489088"/>
                  <a:gd name="connsiteY1" fmla="*/ 1059640 h 3011352"/>
                  <a:gd name="connsiteX2" fmla="*/ 2489088 w 2489088"/>
                  <a:gd name="connsiteY2" fmla="*/ 3011352 h 3011352"/>
                  <a:gd name="connsiteX3" fmla="*/ 1120674 w 2489088"/>
                  <a:gd name="connsiteY3" fmla="*/ 1059640 h 3011352"/>
                  <a:gd name="connsiteX4" fmla="*/ 377803 w 2489088"/>
                  <a:gd name="connsiteY4" fmla="*/ 114 h 3011352"/>
                  <a:gd name="connsiteX5" fmla="*/ 1120674 w 2489088"/>
                  <a:gd name="connsiteY5" fmla="*/ 1059640 h 3011352"/>
                  <a:gd name="connsiteX6" fmla="*/ 743335 w 2489088"/>
                  <a:gd name="connsiteY6" fmla="*/ 1059640 h 3011352"/>
                  <a:gd name="connsiteX7" fmla="*/ 188915 w 2489088"/>
                  <a:gd name="connsiteY7" fmla="*/ 269358 h 3011352"/>
                  <a:gd name="connsiteX8" fmla="*/ 377803 w 2489088"/>
                  <a:gd name="connsiteY8" fmla="*/ 114 h 3011352"/>
                  <a:gd name="connsiteX9" fmla="*/ 0 w 2489088"/>
                  <a:gd name="connsiteY9" fmla="*/ 74 h 3011352"/>
                  <a:gd name="connsiteX10" fmla="*/ 55 w 2489088"/>
                  <a:gd name="connsiteY10" fmla="*/ 75 h 3011352"/>
                  <a:gd name="connsiteX11" fmla="*/ 28 w 2489088"/>
                  <a:gd name="connsiteY11" fmla="*/ 114 h 3011352"/>
                  <a:gd name="connsiteX12" fmla="*/ 0 w 2489088"/>
                  <a:gd name="connsiteY12" fmla="*/ 74 h 3011352"/>
                  <a:gd name="connsiteX13" fmla="*/ 377723 w 2489088"/>
                  <a:gd name="connsiteY13" fmla="*/ 0 h 3011352"/>
                  <a:gd name="connsiteX14" fmla="*/ 377775 w 2489088"/>
                  <a:gd name="connsiteY14" fmla="*/ 75 h 3011352"/>
                  <a:gd name="connsiteX15" fmla="*/ 188915 w 2489088"/>
                  <a:gd name="connsiteY15" fmla="*/ 36 h 3011352"/>
                  <a:gd name="connsiteX16" fmla="*/ 377723 w 2489088"/>
                  <a:gd name="connsiteY16" fmla="*/ 0 h 3011352"/>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188915 w 1120674"/>
                  <a:gd name="connsiteY14" fmla="*/ 36 h 1059640"/>
                  <a:gd name="connsiteX15" fmla="*/ 377723 w 1120674"/>
                  <a:gd name="connsiteY15" fmla="*/ 0 h 1059640"/>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377723 w 1120674"/>
                  <a:gd name="connsiteY14" fmla="*/ 0 h 1059640"/>
                  <a:gd name="connsiteX0" fmla="*/ 1120646 w 1120646"/>
                  <a:gd name="connsiteY0" fmla="*/ 1059640 h 1059640"/>
                  <a:gd name="connsiteX1" fmla="*/ 743307 w 1120646"/>
                  <a:gd name="connsiteY1" fmla="*/ 1059640 h 1059640"/>
                  <a:gd name="connsiteX2" fmla="*/ 1120646 w 1120646"/>
                  <a:gd name="connsiteY2" fmla="*/ 1059640 h 1059640"/>
                  <a:gd name="connsiteX3" fmla="*/ 377775 w 1120646"/>
                  <a:gd name="connsiteY3" fmla="*/ 114 h 1059640"/>
                  <a:gd name="connsiteX4" fmla="*/ 1120646 w 1120646"/>
                  <a:gd name="connsiteY4" fmla="*/ 1059640 h 1059640"/>
                  <a:gd name="connsiteX5" fmla="*/ 743307 w 1120646"/>
                  <a:gd name="connsiteY5" fmla="*/ 1059640 h 1059640"/>
                  <a:gd name="connsiteX6" fmla="*/ 188887 w 1120646"/>
                  <a:gd name="connsiteY6" fmla="*/ 269358 h 1059640"/>
                  <a:gd name="connsiteX7" fmla="*/ 377775 w 1120646"/>
                  <a:gd name="connsiteY7" fmla="*/ 114 h 1059640"/>
                  <a:gd name="connsiteX8" fmla="*/ 0 w 1120646"/>
                  <a:gd name="connsiteY8" fmla="*/ 114 h 1059640"/>
                  <a:gd name="connsiteX9" fmla="*/ 27 w 1120646"/>
                  <a:gd name="connsiteY9" fmla="*/ 75 h 1059640"/>
                  <a:gd name="connsiteX10" fmla="*/ 0 w 1120646"/>
                  <a:gd name="connsiteY10" fmla="*/ 114 h 1059640"/>
                  <a:gd name="connsiteX11" fmla="*/ 377695 w 1120646"/>
                  <a:gd name="connsiteY11" fmla="*/ 0 h 1059640"/>
                  <a:gd name="connsiteX12" fmla="*/ 377747 w 1120646"/>
                  <a:gd name="connsiteY12" fmla="*/ 75 h 1059640"/>
                  <a:gd name="connsiteX13" fmla="*/ 377695 w 1120646"/>
                  <a:gd name="connsiteY13" fmla="*/ 0 h 1059640"/>
                  <a:gd name="connsiteX0" fmla="*/ 931759 w 931759"/>
                  <a:gd name="connsiteY0" fmla="*/ 1059640 h 1059640"/>
                  <a:gd name="connsiteX1" fmla="*/ 554420 w 931759"/>
                  <a:gd name="connsiteY1" fmla="*/ 1059640 h 1059640"/>
                  <a:gd name="connsiteX2" fmla="*/ 931759 w 931759"/>
                  <a:gd name="connsiteY2" fmla="*/ 1059640 h 1059640"/>
                  <a:gd name="connsiteX3" fmla="*/ 188888 w 931759"/>
                  <a:gd name="connsiteY3" fmla="*/ 114 h 1059640"/>
                  <a:gd name="connsiteX4" fmla="*/ 931759 w 931759"/>
                  <a:gd name="connsiteY4" fmla="*/ 1059640 h 1059640"/>
                  <a:gd name="connsiteX5" fmla="*/ 554420 w 931759"/>
                  <a:gd name="connsiteY5" fmla="*/ 1059640 h 1059640"/>
                  <a:gd name="connsiteX6" fmla="*/ 0 w 931759"/>
                  <a:gd name="connsiteY6" fmla="*/ 269358 h 1059640"/>
                  <a:gd name="connsiteX7" fmla="*/ 188888 w 931759"/>
                  <a:gd name="connsiteY7" fmla="*/ 114 h 1059640"/>
                  <a:gd name="connsiteX8" fmla="*/ 188808 w 931759"/>
                  <a:gd name="connsiteY8" fmla="*/ 0 h 1059640"/>
                  <a:gd name="connsiteX9" fmla="*/ 188860 w 931759"/>
                  <a:gd name="connsiteY9" fmla="*/ 75 h 1059640"/>
                  <a:gd name="connsiteX10" fmla="*/ 188808 w 931759"/>
                  <a:gd name="connsiteY10" fmla="*/ 0 h 105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1759" h="1059640">
                    <a:moveTo>
                      <a:pt x="931759" y="1059640"/>
                    </a:moveTo>
                    <a:lnTo>
                      <a:pt x="554420" y="1059640"/>
                    </a:lnTo>
                    <a:lnTo>
                      <a:pt x="931759" y="1059640"/>
                    </a:lnTo>
                    <a:close/>
                    <a:moveTo>
                      <a:pt x="188888" y="114"/>
                    </a:moveTo>
                    <a:lnTo>
                      <a:pt x="931759" y="1059640"/>
                    </a:lnTo>
                    <a:lnTo>
                      <a:pt x="554420" y="1059640"/>
                    </a:lnTo>
                    <a:lnTo>
                      <a:pt x="0" y="269358"/>
                    </a:lnTo>
                    <a:lnTo>
                      <a:pt x="188888" y="114"/>
                    </a:lnTo>
                    <a:close/>
                    <a:moveTo>
                      <a:pt x="188808" y="0"/>
                    </a:moveTo>
                    <a:cubicBezTo>
                      <a:pt x="188825" y="25"/>
                      <a:pt x="188843" y="50"/>
                      <a:pt x="188860" y="75"/>
                    </a:cubicBezTo>
                    <a:cubicBezTo>
                      <a:pt x="188843" y="50"/>
                      <a:pt x="188825" y="25"/>
                      <a:pt x="188808"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Meiryo UI" panose="020B0604030504040204" pitchFamily="50" charset="-128"/>
                  <a:ea typeface="Meiryo UI" panose="020B0604030504040204" pitchFamily="50" charset="-128"/>
                </a:endParaRPr>
              </a:p>
            </p:txBody>
          </p:sp>
        </p:grpSp>
        <p:grpSp>
          <p:nvGrpSpPr>
            <p:cNvPr id="11" name="Gruppieren 20">
              <a:extLst>
                <a:ext uri="{FF2B5EF4-FFF2-40B4-BE49-F238E27FC236}">
                  <a16:creationId xmlns:a16="http://schemas.microsoft.com/office/drawing/2014/main" id="{1E4C774D-BE90-E5EE-F461-784BBA82BEF4}"/>
                </a:ext>
              </a:extLst>
            </p:cNvPr>
            <p:cNvGrpSpPr/>
            <p:nvPr userDrawn="1"/>
          </p:nvGrpSpPr>
          <p:grpSpPr>
            <a:xfrm>
              <a:off x="805344" y="6079748"/>
              <a:ext cx="911251" cy="1025605"/>
              <a:chOff x="805344" y="6079748"/>
              <a:chExt cx="911251" cy="1025605"/>
            </a:xfrm>
          </p:grpSpPr>
          <p:sp>
            <p:nvSpPr>
              <p:cNvPr id="12" name="Flussdiagramm: Daten 6">
                <a:extLst>
                  <a:ext uri="{FF2B5EF4-FFF2-40B4-BE49-F238E27FC236}">
                    <a16:creationId xmlns:a16="http://schemas.microsoft.com/office/drawing/2014/main" id="{F789DC68-3F37-63A6-9622-BF46203B0F35}"/>
                  </a:ext>
                </a:extLst>
              </p:cNvPr>
              <p:cNvSpPr/>
              <p:nvPr userDrawn="1"/>
            </p:nvSpPr>
            <p:spPr>
              <a:xfrm rot="7500000" flipV="1">
                <a:off x="562101" y="6322991"/>
                <a:ext cx="1025603" cy="539118"/>
              </a:xfrm>
              <a:custGeom>
                <a:avLst/>
                <a:gdLst>
                  <a:gd name="connsiteX0" fmla="*/ 6779499 w 6779499"/>
                  <a:gd name="connsiteY0" fmla="*/ 0 h 542702"/>
                  <a:gd name="connsiteX1" fmla="*/ 6750112 w 6779499"/>
                  <a:gd name="connsiteY1" fmla="*/ 40353 h 542702"/>
                  <a:gd name="connsiteX2" fmla="*/ 6779499 w 6779499"/>
                  <a:gd name="connsiteY2" fmla="*/ 0 h 542702"/>
                  <a:gd name="connsiteX3" fmla="*/ 377295 w 6779499"/>
                  <a:gd name="connsiteY3" fmla="*/ 3988 h 542702"/>
                  <a:gd name="connsiteX4" fmla="*/ 572636 w 6779499"/>
                  <a:gd name="connsiteY4" fmla="*/ 542186 h 542702"/>
                  <a:gd name="connsiteX5" fmla="*/ 648517 w 6779499"/>
                  <a:gd name="connsiteY5" fmla="*/ 542118 h 542702"/>
                  <a:gd name="connsiteX6" fmla="*/ 1025603 w 6779499"/>
                  <a:gd name="connsiteY6" fmla="*/ 3584 h 542702"/>
                  <a:gd name="connsiteX7" fmla="*/ 377295 w 6779499"/>
                  <a:gd name="connsiteY7" fmla="*/ 3988 h 542702"/>
                  <a:gd name="connsiteX8" fmla="*/ 54 w 6779499"/>
                  <a:gd name="connsiteY8" fmla="*/ 542621 h 542702"/>
                  <a:gd name="connsiteX9" fmla="*/ 0 w 6779499"/>
                  <a:gd name="connsiteY9" fmla="*/ 542700 h 542702"/>
                  <a:gd name="connsiteX10" fmla="*/ 84 w 6779499"/>
                  <a:gd name="connsiteY10" fmla="*/ 542702 h 542702"/>
                  <a:gd name="connsiteX11" fmla="*/ 54 w 6779499"/>
                  <a:gd name="connsiteY11" fmla="*/ 542621 h 542702"/>
                  <a:gd name="connsiteX12" fmla="*/ 377052 w 6779499"/>
                  <a:gd name="connsiteY12" fmla="*/ 3988 h 542702"/>
                  <a:gd name="connsiteX13" fmla="*/ 188579 w 6779499"/>
                  <a:gd name="connsiteY13" fmla="*/ 273267 h 542702"/>
                  <a:gd name="connsiteX14" fmla="*/ 377211 w 6779499"/>
                  <a:gd name="connsiteY14" fmla="*/ 3987 h 542702"/>
                  <a:gd name="connsiteX15" fmla="*/ 377052 w 6779499"/>
                  <a:gd name="connsiteY15" fmla="*/ 3988 h 542702"/>
                  <a:gd name="connsiteX0" fmla="*/ 377295 w 1025603"/>
                  <a:gd name="connsiteY0" fmla="*/ 404 h 539118"/>
                  <a:gd name="connsiteX1" fmla="*/ 572636 w 1025603"/>
                  <a:gd name="connsiteY1" fmla="*/ 538602 h 539118"/>
                  <a:gd name="connsiteX2" fmla="*/ 648517 w 1025603"/>
                  <a:gd name="connsiteY2" fmla="*/ 538534 h 539118"/>
                  <a:gd name="connsiteX3" fmla="*/ 1025603 w 1025603"/>
                  <a:gd name="connsiteY3" fmla="*/ 0 h 539118"/>
                  <a:gd name="connsiteX4" fmla="*/ 377295 w 1025603"/>
                  <a:gd name="connsiteY4" fmla="*/ 404 h 539118"/>
                  <a:gd name="connsiteX5" fmla="*/ 54 w 1025603"/>
                  <a:gd name="connsiteY5" fmla="*/ 539037 h 539118"/>
                  <a:gd name="connsiteX6" fmla="*/ 0 w 1025603"/>
                  <a:gd name="connsiteY6" fmla="*/ 539116 h 539118"/>
                  <a:gd name="connsiteX7" fmla="*/ 84 w 1025603"/>
                  <a:gd name="connsiteY7" fmla="*/ 539118 h 539118"/>
                  <a:gd name="connsiteX8" fmla="*/ 54 w 1025603"/>
                  <a:gd name="connsiteY8" fmla="*/ 539037 h 539118"/>
                  <a:gd name="connsiteX9" fmla="*/ 377052 w 1025603"/>
                  <a:gd name="connsiteY9" fmla="*/ 404 h 539118"/>
                  <a:gd name="connsiteX10" fmla="*/ 188579 w 1025603"/>
                  <a:gd name="connsiteY10" fmla="*/ 269683 h 539118"/>
                  <a:gd name="connsiteX11" fmla="*/ 377211 w 1025603"/>
                  <a:gd name="connsiteY11" fmla="*/ 403 h 539118"/>
                  <a:gd name="connsiteX12" fmla="*/ 377052 w 1025603"/>
                  <a:gd name="connsiteY12" fmla="*/ 404 h 53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603" h="539118">
                    <a:moveTo>
                      <a:pt x="377295" y="404"/>
                    </a:moveTo>
                    <a:lnTo>
                      <a:pt x="572636" y="538602"/>
                    </a:lnTo>
                    <a:lnTo>
                      <a:pt x="648517" y="538534"/>
                    </a:lnTo>
                    <a:lnTo>
                      <a:pt x="1025603" y="0"/>
                    </a:lnTo>
                    <a:lnTo>
                      <a:pt x="377295" y="404"/>
                    </a:lnTo>
                    <a:close/>
                    <a:moveTo>
                      <a:pt x="54" y="539037"/>
                    </a:moveTo>
                    <a:cubicBezTo>
                      <a:pt x="36" y="539063"/>
                      <a:pt x="18" y="539090"/>
                      <a:pt x="0" y="539116"/>
                    </a:cubicBezTo>
                    <a:cubicBezTo>
                      <a:pt x="28" y="539117"/>
                      <a:pt x="56" y="539117"/>
                      <a:pt x="84" y="539118"/>
                    </a:cubicBezTo>
                    <a:lnTo>
                      <a:pt x="54" y="539037"/>
                    </a:lnTo>
                    <a:close/>
                    <a:moveTo>
                      <a:pt x="377052" y="404"/>
                    </a:moveTo>
                    <a:lnTo>
                      <a:pt x="188579" y="269683"/>
                    </a:lnTo>
                    <a:lnTo>
                      <a:pt x="377211" y="403"/>
                    </a:lnTo>
                    <a:lnTo>
                      <a:pt x="377052" y="404"/>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604030504040204" pitchFamily="50" charset="-128"/>
                  <a:ea typeface="Meiryo UI" panose="020B0604030504040204" pitchFamily="50" charset="-128"/>
                </a:endParaRPr>
              </a:p>
            </p:txBody>
          </p:sp>
          <p:sp>
            <p:nvSpPr>
              <p:cNvPr id="13" name="Flussdiagramm: Daten 6">
                <a:extLst>
                  <a:ext uri="{FF2B5EF4-FFF2-40B4-BE49-F238E27FC236}">
                    <a16:creationId xmlns:a16="http://schemas.microsoft.com/office/drawing/2014/main" id="{EB8E6545-0838-659D-3001-D4EF0012B115}"/>
                  </a:ext>
                </a:extLst>
              </p:cNvPr>
              <p:cNvSpPr/>
              <p:nvPr userDrawn="1"/>
            </p:nvSpPr>
            <p:spPr>
              <a:xfrm rot="14100000" flipH="1" flipV="1">
                <a:off x="934236" y="6322993"/>
                <a:ext cx="1025602" cy="539117"/>
              </a:xfrm>
              <a:custGeom>
                <a:avLst/>
                <a:gdLst/>
                <a:ahLst/>
                <a:cxnLst/>
                <a:rect l="l" t="t" r="r" b="b"/>
                <a:pathLst>
                  <a:path w="1025602" h="539117">
                    <a:moveTo>
                      <a:pt x="377297" y="404"/>
                    </a:moveTo>
                    <a:lnTo>
                      <a:pt x="1025602" y="0"/>
                    </a:lnTo>
                    <a:lnTo>
                      <a:pt x="648516" y="538535"/>
                    </a:lnTo>
                    <a:lnTo>
                      <a:pt x="572638" y="538603"/>
                    </a:lnTo>
                    <a:close/>
                    <a:moveTo>
                      <a:pt x="0" y="539117"/>
                    </a:moveTo>
                    <a:lnTo>
                      <a:pt x="57" y="539038"/>
                    </a:lnTo>
                    <a:lnTo>
                      <a:pt x="86" y="539117"/>
                    </a:lnTo>
                    <a:close/>
                    <a:moveTo>
                      <a:pt x="377053" y="404"/>
                    </a:moveTo>
                    <a:lnTo>
                      <a:pt x="377213" y="404"/>
                    </a:lnTo>
                    <a:lnTo>
                      <a:pt x="188581" y="26968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604030504040204" pitchFamily="50" charset="-128"/>
                  <a:ea typeface="Meiryo UI" panose="020B0604030504040204" pitchFamily="50" charset="-128"/>
                </a:endParaRPr>
              </a:p>
            </p:txBody>
          </p:sp>
          <p:sp>
            <p:nvSpPr>
              <p:cNvPr id="14" name="Flussdiagramm: Daten 6">
                <a:extLst>
                  <a:ext uri="{FF2B5EF4-FFF2-40B4-BE49-F238E27FC236}">
                    <a16:creationId xmlns:a16="http://schemas.microsoft.com/office/drawing/2014/main" id="{CA339B1C-4F63-D9BC-F69A-A55BCFC02F99}"/>
                  </a:ext>
                </a:extLst>
              </p:cNvPr>
              <p:cNvSpPr/>
              <p:nvPr userDrawn="1"/>
            </p:nvSpPr>
            <p:spPr>
              <a:xfrm rot="7500000" flipV="1">
                <a:off x="918665" y="6137807"/>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Meiryo UI" panose="020B0604030504040204" pitchFamily="50" charset="-128"/>
                  <a:ea typeface="Meiryo UI" panose="020B0604030504040204" pitchFamily="50" charset="-128"/>
                </a:endParaRPr>
              </a:p>
            </p:txBody>
          </p:sp>
        </p:grpSp>
      </p:grpSp>
    </p:spTree>
    <p:extLst>
      <p:ext uri="{BB962C8B-B14F-4D97-AF65-F5344CB8AC3E}">
        <p14:creationId xmlns:p14="http://schemas.microsoft.com/office/powerpoint/2010/main" val="34922960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EFADF2-DDB2-3FFE-15BC-18E70338236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D9BB785-B131-C36B-1CF1-C56BBA9FF1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6D86BF0-D665-773B-A32E-CB9939129266}"/>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8677F6D0-BFD0-ECBA-8E8E-1A1011C993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E765E7E-7E33-AD6F-E5B6-B5B2BBEC8441}"/>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40769534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BF1114-437F-F531-5921-4CC343F2F73E}"/>
              </a:ext>
            </a:extLst>
          </p:cNvPr>
          <p:cNvSpPr>
            <a:spLocks noGrp="1"/>
          </p:cNvSpPr>
          <p:nvPr>
            <p:ph type="title"/>
          </p:nvPr>
        </p:nvSpPr>
        <p:spPr/>
        <p:txBody>
          <a:body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9230BD6E-8950-231A-0E77-BFCB68AF336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2FFF1A5-8800-F81B-66F0-69DDA702BCF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3022186-76FE-94EB-5387-4B7BB2DF7123}"/>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6" name="フッター プレースホルダー 5">
            <a:extLst>
              <a:ext uri="{FF2B5EF4-FFF2-40B4-BE49-F238E27FC236}">
                <a16:creationId xmlns:a16="http://schemas.microsoft.com/office/drawing/2014/main" id="{F2108BD2-395F-33F6-36D1-2A639F93EC7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A3DD4E-1DA1-514D-8C1B-F91894EC2A59}"/>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67711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DB4D06-3997-8F7F-AD39-1E93A8593E1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74CCF9-7814-ED0C-53C0-96C5EBA4A2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C006C42-BC8C-B7C6-B0C2-E7E490F206F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CBD17D-DE6E-687B-9F41-278431BC89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90BA539-C4E7-EEEF-66E2-27D5A56F60F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F2581F5-E348-F67F-CAC1-AB5555FBD1EA}"/>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8" name="フッター プレースホルダー 7">
            <a:extLst>
              <a:ext uri="{FF2B5EF4-FFF2-40B4-BE49-F238E27FC236}">
                <a16:creationId xmlns:a16="http://schemas.microsoft.com/office/drawing/2014/main" id="{4E5A12B5-2A7B-F61A-1332-04F2B18C4FB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590D792-F8DD-D6D6-7573-278266AD68F7}"/>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3830659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25AB7C-635A-7848-32AE-E897C405C65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81B6E63-E3E3-A800-8A93-E7E9B138738E}"/>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4" name="フッター プレースホルダー 3">
            <a:extLst>
              <a:ext uri="{FF2B5EF4-FFF2-40B4-BE49-F238E27FC236}">
                <a16:creationId xmlns:a16="http://schemas.microsoft.com/office/drawing/2014/main" id="{47CFBA66-F1B2-8696-F5F8-DC7CECB2841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5F1C3D9-FE8C-98B4-4E07-14575361219C}"/>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2771302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8EFDCED-7580-9B55-52BB-357A878ACC2E}"/>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3" name="フッター プレースホルダー 2">
            <a:extLst>
              <a:ext uri="{FF2B5EF4-FFF2-40B4-BE49-F238E27FC236}">
                <a16:creationId xmlns:a16="http://schemas.microsoft.com/office/drawing/2014/main" id="{3067FCEF-CD97-DAB2-E683-0DB284F2497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88BADBB-2E4C-4360-F946-6702A448B396}"/>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257835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1D7197-58D6-C10A-9E60-333C6229CE5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7BC16F1-A238-ED3A-AD22-47BA3C9D4F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3117AC6-6A90-E7E8-399F-9614FD520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F855D4-DD65-BB3B-6B03-DF7D1949E4E3}"/>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6" name="フッター プレースホルダー 5">
            <a:extLst>
              <a:ext uri="{FF2B5EF4-FFF2-40B4-BE49-F238E27FC236}">
                <a16:creationId xmlns:a16="http://schemas.microsoft.com/office/drawing/2014/main" id="{377C799E-AE6D-FDFC-8C40-CF8B0F58E3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AA39134-D497-D732-9592-4491511A4301}"/>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100621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050B68-E2FE-03AE-82CE-154108B102D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29E5B0-FB9A-F1EC-66C3-1CB044B81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2E6BA89E-D4C6-9B55-6053-D517721E2E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6BA2538-06E2-E3C3-5A15-5C2C9FED7055}"/>
              </a:ext>
            </a:extLst>
          </p:cNvPr>
          <p:cNvSpPr>
            <a:spLocks noGrp="1"/>
          </p:cNvSpPr>
          <p:nvPr>
            <p:ph type="dt" sz="half" idx="10"/>
          </p:nvPr>
        </p:nvSpPr>
        <p:spPr/>
        <p:txBody>
          <a:bodyPr/>
          <a:lstStyle/>
          <a:p>
            <a:fld id="{2C14C4C5-3DCC-4F13-9B41-6E1EA04203FC}" type="datetimeFigureOut">
              <a:rPr kumimoji="1" lang="ja-JP" altLang="en-US" smtClean="0"/>
              <a:t>2025/8/15</a:t>
            </a:fld>
            <a:endParaRPr kumimoji="1" lang="ja-JP" altLang="en-US"/>
          </a:p>
        </p:txBody>
      </p:sp>
      <p:sp>
        <p:nvSpPr>
          <p:cNvPr id="6" name="フッター プレースホルダー 5">
            <a:extLst>
              <a:ext uri="{FF2B5EF4-FFF2-40B4-BE49-F238E27FC236}">
                <a16:creationId xmlns:a16="http://schemas.microsoft.com/office/drawing/2014/main" id="{F59A62C5-8F47-3EE6-9782-33372BAD854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94F224F-6BCF-910E-2E60-D4F755104F92}"/>
              </a:ext>
            </a:extLst>
          </p:cNvPr>
          <p:cNvSpPr>
            <a:spLocks noGrp="1"/>
          </p:cNvSpPr>
          <p:nvPr>
            <p:ph type="sldNum" sz="quarter" idx="12"/>
          </p:nvPr>
        </p:nvSpPr>
        <p:spPr/>
        <p:txBody>
          <a:body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302468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D10B706-6354-1095-49D4-E843E571D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CC9484-9863-E18B-6EA2-F6DCAB8795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13C182-836A-F40C-C98C-3F288D6609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defRPr>
            </a:lvl1pPr>
          </a:lstStyle>
          <a:p>
            <a:fld id="{2C14C4C5-3DCC-4F13-9B41-6E1EA04203FC}" type="datetimeFigureOut">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2313CB72-C094-2C87-C9FB-972179A3F4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eiryo UI" panose="020B0604030504040204" pitchFamily="50" charset="-128"/>
                <a:ea typeface="Meiryo UI" panose="020B0604030504040204" pitchFamily="50" charset="-128"/>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02374E9-8F4F-4D6A-9EDC-A26BDE62A4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C5722A5F-9265-4D38-97E4-E77BA8FB9E4D}" type="slidenum">
              <a:rPr kumimoji="1" lang="ja-JP" altLang="en-US" smtClean="0"/>
              <a:t>‹#›</a:t>
            </a:fld>
            <a:endParaRPr kumimoji="1" lang="ja-JP" altLang="en-US"/>
          </a:p>
        </p:txBody>
      </p:sp>
    </p:spTree>
    <p:extLst>
      <p:ext uri="{BB962C8B-B14F-4D97-AF65-F5344CB8AC3E}">
        <p14:creationId xmlns:p14="http://schemas.microsoft.com/office/powerpoint/2010/main" val="2671818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qiita.com/princessechamp/items/5019ec1eab79799cd3b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xtech.nikkei.com/it/atcl/column/17/110200480/01180000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fintan.jp/page/1458/15/"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37BFA1-FBAD-FDB6-1792-5891E90A85CD}"/>
              </a:ext>
            </a:extLst>
          </p:cNvPr>
          <p:cNvSpPr>
            <a:spLocks noGrp="1"/>
          </p:cNvSpPr>
          <p:nvPr>
            <p:ph type="ctrTitle"/>
          </p:nvPr>
        </p:nvSpPr>
        <p:spPr>
          <a:xfrm>
            <a:off x="1066800" y="1122363"/>
            <a:ext cx="10058400" cy="2387600"/>
          </a:xfrm>
        </p:spPr>
        <p:txBody>
          <a:bodyPr>
            <a:normAutofit/>
          </a:bodyPr>
          <a:lstStyle/>
          <a:p>
            <a:r>
              <a:rPr kumimoji="1" lang="ja-JP" altLang="en-US" dirty="0"/>
              <a:t>全体テスト計画書</a:t>
            </a:r>
          </a:p>
        </p:txBody>
      </p:sp>
      <p:sp>
        <p:nvSpPr>
          <p:cNvPr id="3" name="字幕 2">
            <a:extLst>
              <a:ext uri="{FF2B5EF4-FFF2-40B4-BE49-F238E27FC236}">
                <a16:creationId xmlns:a16="http://schemas.microsoft.com/office/drawing/2014/main" id="{F00D0738-912A-E294-6C03-DAB122FB6D56}"/>
              </a:ext>
            </a:extLst>
          </p:cNvPr>
          <p:cNvSpPr>
            <a:spLocks noGrp="1"/>
          </p:cNvSpPr>
          <p:nvPr>
            <p:ph type="subTitle" idx="1"/>
          </p:nvPr>
        </p:nvSpPr>
        <p:spPr/>
        <p:txBody>
          <a:bodyPr/>
          <a:lstStyle/>
          <a:p>
            <a:r>
              <a:rPr kumimoji="1" lang="en-US" altLang="ja-JP" dirty="0"/>
              <a:t>ver001_20240921</a:t>
            </a:r>
            <a:endParaRPr kumimoji="1" lang="ja-JP" altLang="en-US" dirty="0"/>
          </a:p>
        </p:txBody>
      </p:sp>
    </p:spTree>
    <p:extLst>
      <p:ext uri="{BB962C8B-B14F-4D97-AF65-F5344CB8AC3E}">
        <p14:creationId xmlns:p14="http://schemas.microsoft.com/office/powerpoint/2010/main" val="3851458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460A8F-FAEB-440B-B3DF-B3AD76673603}"/>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テスト工程の基本</a:t>
            </a:r>
            <a:r>
              <a:rPr lang="en-US" altLang="ja-JP" dirty="0"/>
              <a:t>-</a:t>
            </a:r>
            <a:r>
              <a:rPr lang="ja-JP" altLang="en-US" dirty="0"/>
              <a:t>個別テスト計画書に書くべき項目</a:t>
            </a:r>
            <a:endParaRPr kumimoji="1" lang="ja-JP" altLang="en-US" dirty="0"/>
          </a:p>
        </p:txBody>
      </p:sp>
      <p:sp>
        <p:nvSpPr>
          <p:cNvPr id="4" name="コンテンツ プレースホルダー 3">
            <a:extLst>
              <a:ext uri="{FF2B5EF4-FFF2-40B4-BE49-F238E27FC236}">
                <a16:creationId xmlns:a16="http://schemas.microsoft.com/office/drawing/2014/main" id="{F27724EA-EC2C-7D3A-E996-C40DA2099393}"/>
              </a:ext>
            </a:extLst>
          </p:cNvPr>
          <p:cNvSpPr>
            <a:spLocks noGrp="1"/>
          </p:cNvSpPr>
          <p:nvPr>
            <p:ph idx="13"/>
          </p:nvPr>
        </p:nvSpPr>
        <p:spPr/>
        <p:txBody>
          <a:bodyPr/>
          <a:lstStyle/>
          <a:p>
            <a:endParaRPr kumimoji="1" lang="ja-JP" altLang="en-US"/>
          </a:p>
        </p:txBody>
      </p:sp>
      <p:graphicFrame>
        <p:nvGraphicFramePr>
          <p:cNvPr id="11" name="コンテンツ プレースホルダー 10">
            <a:extLst>
              <a:ext uri="{FF2B5EF4-FFF2-40B4-BE49-F238E27FC236}">
                <a16:creationId xmlns:a16="http://schemas.microsoft.com/office/drawing/2014/main" id="{EB270837-1585-22C0-6017-1F19752FC07F}"/>
              </a:ext>
            </a:extLst>
          </p:cNvPr>
          <p:cNvGraphicFramePr>
            <a:graphicFrameLocks noGrp="1"/>
          </p:cNvGraphicFramePr>
          <p:nvPr>
            <p:ph idx="1"/>
            <p:extLst>
              <p:ext uri="{D42A27DB-BD31-4B8C-83A1-F6EECF244321}">
                <p14:modId xmlns:p14="http://schemas.microsoft.com/office/powerpoint/2010/main" val="1147529669"/>
              </p:ext>
            </p:extLst>
          </p:nvPr>
        </p:nvGraphicFramePr>
        <p:xfrm>
          <a:off x="554158" y="1925479"/>
          <a:ext cx="4737100" cy="4151630"/>
        </p:xfrm>
        <a:graphic>
          <a:graphicData uri="http://schemas.openxmlformats.org/drawingml/2006/table">
            <a:tbl>
              <a:tblPr/>
              <a:tblGrid>
                <a:gridCol w="550826">
                  <a:extLst>
                    <a:ext uri="{9D8B030D-6E8A-4147-A177-3AD203B41FA5}">
                      <a16:colId xmlns:a16="http://schemas.microsoft.com/office/drawing/2014/main" val="3414305982"/>
                    </a:ext>
                  </a:extLst>
                </a:gridCol>
                <a:gridCol w="1808544">
                  <a:extLst>
                    <a:ext uri="{9D8B030D-6E8A-4147-A177-3AD203B41FA5}">
                      <a16:colId xmlns:a16="http://schemas.microsoft.com/office/drawing/2014/main" val="1064627702"/>
                    </a:ext>
                  </a:extLst>
                </a:gridCol>
                <a:gridCol w="2377730">
                  <a:extLst>
                    <a:ext uri="{9D8B030D-6E8A-4147-A177-3AD203B41FA5}">
                      <a16:colId xmlns:a16="http://schemas.microsoft.com/office/drawing/2014/main" val="3541656350"/>
                    </a:ext>
                  </a:extLst>
                </a:gridCol>
              </a:tblGrid>
              <a:tr h="190500">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題名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gridSpan="2">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個別テスト計画書に含める内容</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617227662"/>
                  </a:ext>
                </a:extLst>
              </a:tr>
              <a:tr h="190500">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2539095"/>
                  </a:ext>
                </a:extLst>
              </a:tr>
              <a:tr h="190500">
                <a:tc>
                  <a:txBody>
                    <a:bodyPr/>
                    <a:lstStyle/>
                    <a:p>
                      <a:pPr algn="l" fontAlgn="ctr"/>
                      <a:r>
                        <a:rPr lang="en-US" sz="1100" b="1" i="0" u="none" strike="noStrike">
                          <a:solidFill>
                            <a:srgbClr val="FFFFFF"/>
                          </a:solidFill>
                          <a:effectLst/>
                          <a:latin typeface="Meiryo UI" panose="020B0604030504040204" pitchFamily="50" charset="-128"/>
                          <a:ea typeface="Meiryo UI" panose="020B0604030504040204" pitchFamily="50" charset="-128"/>
                        </a:rPr>
                        <a:t>No</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項目</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記載する内容</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extLst>
                  <a:ext uri="{0D108BD9-81ED-4DB2-BD59-A6C34878D82A}">
                    <a16:rowId xmlns:a16="http://schemas.microsoft.com/office/drawing/2014/main" val="1528583873"/>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テスト計画識別番号</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バージョン番号</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59903953"/>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はじめに</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テストの目的や戦略</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494627408"/>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テストアイテム</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テスト対象のシステム、ソフトウェア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16396364"/>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テストすべき機能</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テスト対象の機能</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64854924"/>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テストしない機能</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テストしないと決めた機能とその理由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8163755"/>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アプローチ</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テストの進め方</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59513640"/>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テストアイテムの合否判定基準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テストアイテムの合否を判定する基準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19148673"/>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中止</a:t>
                      </a:r>
                      <a:r>
                        <a:rPr lang="en-US" altLang="zh-TW" sz="1100" b="0" i="0" u="none" strike="noStrike">
                          <a:solidFill>
                            <a:srgbClr val="000000"/>
                          </a:solidFill>
                          <a:effectLst/>
                          <a:latin typeface="Meiryo UI" panose="020B0604030504040204" pitchFamily="50" charset="-128"/>
                          <a:ea typeface="Meiryo UI" panose="020B0604030504040204" pitchFamily="50" charset="-128"/>
                        </a:rPr>
                        <a:t>/</a:t>
                      </a:r>
                      <a:r>
                        <a:rPr lang="zh-TW" altLang="en-US" sz="1100" b="0" i="0" u="none" strike="noStrike">
                          <a:solidFill>
                            <a:srgbClr val="000000"/>
                          </a:solidFill>
                          <a:effectLst/>
                          <a:latin typeface="Meiryo UI" panose="020B0604030504040204" pitchFamily="50" charset="-128"/>
                          <a:ea typeface="Meiryo UI" panose="020B0604030504040204" pitchFamily="50" charset="-128"/>
                        </a:rPr>
                        <a:t>再開基準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テストを一時中止する基準と再開の基準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44064505"/>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テスト成果物</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作成・保守するドキュメントやツール</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79818387"/>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テストのタスク</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テストで必要な作業</a:t>
                      </a: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準備を含む</a:t>
                      </a: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72260337"/>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環境要因</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テストを実施する環境</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62353508"/>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責任範囲</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職務と主要な担当者</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86978435"/>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要員計画とトレーニング計画</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必要な要因の数とスキル</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89045147"/>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スケジュール</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マイルストーンとそこまでのスケジュール</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83005972"/>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リスクと対策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テストに関わるリスクと対策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08866714"/>
                  </a:ext>
                </a:extLst>
              </a:tr>
              <a:tr h="190500">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承認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計画の承認者の署名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75083399"/>
                  </a:ext>
                </a:extLst>
              </a:tr>
              <a:tr h="190500">
                <a:tc>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922153825"/>
                  </a:ext>
                </a:extLst>
              </a:tr>
              <a:tr h="228600">
                <a:tc>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a:noFill/>
                    </a:lnT>
                    <a:lnB>
                      <a:noFill/>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参考文献</a:t>
                      </a:r>
                    </a:p>
                  </a:txBody>
                  <a:tcPr marL="6350" marR="6350" marT="6350" marB="0" anchor="ctr">
                    <a:lnL>
                      <a:noFill/>
                    </a:lnL>
                    <a:lnR>
                      <a:noFill/>
                    </a:lnR>
                    <a:lnT>
                      <a:noFill/>
                    </a:lnT>
                    <a:lnB>
                      <a:noFill/>
                    </a:lnB>
                    <a:solidFill>
                      <a:schemeClr val="bg1"/>
                    </a:solidFill>
                  </a:tcPr>
                </a:tc>
                <a:tc>
                  <a:txBody>
                    <a:bodyPr/>
                    <a:lstStyle/>
                    <a:p>
                      <a:pPr algn="l" fontAlgn="ctr"/>
                      <a:r>
                        <a:rPr lang="en-US" sz="1100" b="0" i="0" u="sng" strike="noStrike" dirty="0">
                          <a:solidFill>
                            <a:srgbClr val="0563C1"/>
                          </a:solidFill>
                          <a:effectLst/>
                          <a:latin typeface="游ゴシック" panose="020B0400000000000000" pitchFamily="50" charset="-128"/>
                          <a:ea typeface="游ゴシック" panose="020B0400000000000000" pitchFamily="50" charset="-128"/>
                          <a:hlinkClick r:id="rId2"/>
                        </a:rPr>
                        <a:t>https://qiita.com/princessechamp/items/5019ec1eab79799cd3b5</a:t>
                      </a:r>
                      <a:endParaRPr lang="en-US" sz="1100" b="0" i="0" u="sng" strike="noStrike" dirty="0">
                        <a:solidFill>
                          <a:srgbClr val="0563C1"/>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a:noFill/>
                    </a:lnT>
                    <a:lnB>
                      <a:noFill/>
                    </a:lnB>
                    <a:solidFill>
                      <a:schemeClr val="bg1"/>
                    </a:solidFill>
                  </a:tcPr>
                </a:tc>
                <a:extLst>
                  <a:ext uri="{0D108BD9-81ED-4DB2-BD59-A6C34878D82A}">
                    <a16:rowId xmlns:a16="http://schemas.microsoft.com/office/drawing/2014/main" val="3208757308"/>
                  </a:ext>
                </a:extLst>
              </a:tr>
            </a:tbl>
          </a:graphicData>
        </a:graphic>
      </p:graphicFrame>
    </p:spTree>
    <p:extLst>
      <p:ext uri="{BB962C8B-B14F-4D97-AF65-F5344CB8AC3E}">
        <p14:creationId xmlns:p14="http://schemas.microsoft.com/office/powerpoint/2010/main" val="576808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CE002F-949C-451C-F866-270C8E21B621}"/>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テスト工程の基本</a:t>
            </a:r>
            <a:r>
              <a:rPr lang="en-US" altLang="ja-JP" dirty="0"/>
              <a:t>-</a:t>
            </a:r>
            <a:r>
              <a:rPr lang="ja-JP" altLang="en-US" dirty="0"/>
              <a:t>個別テスト計画書に書くべき項目</a:t>
            </a:r>
            <a:endParaRPr kumimoji="1" lang="ja-JP" altLang="en-US" dirty="0"/>
          </a:p>
        </p:txBody>
      </p:sp>
      <p:sp>
        <p:nvSpPr>
          <p:cNvPr id="3" name="コンテンツ プレースホルダー 2">
            <a:extLst>
              <a:ext uri="{FF2B5EF4-FFF2-40B4-BE49-F238E27FC236}">
                <a16:creationId xmlns:a16="http://schemas.microsoft.com/office/drawing/2014/main" id="{36D569BE-4007-4937-E634-15ED60ACC0D1}"/>
              </a:ext>
            </a:extLst>
          </p:cNvPr>
          <p:cNvSpPr>
            <a:spLocks noGrp="1"/>
          </p:cNvSpPr>
          <p:nvPr>
            <p:ph idx="1"/>
          </p:nvPr>
        </p:nvSpPr>
        <p:spPr>
          <a:xfrm>
            <a:off x="554667" y="718458"/>
            <a:ext cx="5374821" cy="5976256"/>
          </a:xfrm>
          <a:ln>
            <a:solidFill>
              <a:schemeClr val="bg1">
                <a:lumMod val="50000"/>
              </a:schemeClr>
            </a:solidFill>
          </a:ln>
        </p:spPr>
        <p:txBody>
          <a:bodyPr>
            <a:normAutofit/>
          </a:bodyPr>
          <a:lstStyle/>
          <a:p>
            <a:pPr marL="269875" indent="-269875">
              <a:buFont typeface="+mj-lt"/>
              <a:buAutoNum type="arabicPeriod"/>
            </a:pPr>
            <a:r>
              <a:rPr kumimoji="1" lang="ja-JP" altLang="en-US" b="1" u="sng" dirty="0"/>
              <a:t>テスト計画の識別情報</a:t>
            </a:r>
            <a:endParaRPr kumimoji="1" lang="en-US" altLang="ja-JP" b="1" u="sng" dirty="0"/>
          </a:p>
          <a:p>
            <a:pPr marL="538163" lvl="1"/>
            <a:r>
              <a:rPr kumimoji="1" lang="ja-JP" altLang="en-US" dirty="0"/>
              <a:t>ドキュメント</a:t>
            </a:r>
            <a:r>
              <a:rPr kumimoji="1" lang="en-US" altLang="ja-JP" dirty="0"/>
              <a:t>ID</a:t>
            </a:r>
            <a:r>
              <a:rPr kumimoji="1" lang="ja-JP" altLang="en-US" dirty="0"/>
              <a:t>： </a:t>
            </a:r>
            <a:r>
              <a:rPr kumimoji="1" lang="en-US" altLang="ja-JP" dirty="0"/>
              <a:t>TP-YYYYMMDD-XXX</a:t>
            </a:r>
          </a:p>
          <a:p>
            <a:pPr marL="538163" lvl="1"/>
            <a:r>
              <a:rPr kumimoji="1" lang="ja-JP" altLang="en-US" dirty="0"/>
              <a:t>作成日： </a:t>
            </a:r>
            <a:r>
              <a:rPr kumimoji="1" lang="en-US" altLang="ja-JP" dirty="0"/>
              <a:t>YYYY-MM-DD</a:t>
            </a:r>
          </a:p>
          <a:p>
            <a:pPr marL="538163" lvl="1"/>
            <a:r>
              <a:rPr kumimoji="1" lang="ja-JP" altLang="en-US" dirty="0"/>
              <a:t>作成者： </a:t>
            </a:r>
            <a:r>
              <a:rPr kumimoji="1" lang="en-US" altLang="ja-JP" dirty="0"/>
              <a:t>[</a:t>
            </a:r>
            <a:r>
              <a:rPr kumimoji="1" lang="ja-JP" altLang="en-US" dirty="0"/>
              <a:t>氏名</a:t>
            </a:r>
            <a:r>
              <a:rPr kumimoji="1" lang="en-US" altLang="ja-JP" dirty="0"/>
              <a:t>]</a:t>
            </a:r>
          </a:p>
          <a:p>
            <a:pPr marL="538163" lvl="1"/>
            <a:r>
              <a:rPr kumimoji="1" lang="ja-JP" altLang="en-US" dirty="0"/>
              <a:t>バージョン： </a:t>
            </a:r>
            <a:r>
              <a:rPr kumimoji="1" lang="en-US" altLang="ja-JP" dirty="0"/>
              <a:t>v1.0</a:t>
            </a:r>
          </a:p>
          <a:p>
            <a:pPr marL="538163" lvl="1"/>
            <a:r>
              <a:rPr kumimoji="1" lang="ja-JP" altLang="en-US" dirty="0"/>
              <a:t>関連ドキュメント： 要件仕様書、設計書、テスト戦略 など</a:t>
            </a:r>
            <a:endParaRPr kumimoji="1" lang="en-US" altLang="ja-JP" dirty="0"/>
          </a:p>
          <a:p>
            <a:pPr marL="269875" indent="-269875">
              <a:buFont typeface="+mj-lt"/>
              <a:buAutoNum type="arabicPeriod"/>
            </a:pPr>
            <a:r>
              <a:rPr kumimoji="1" lang="ja-JP" altLang="en-US" b="1" u="sng" dirty="0"/>
              <a:t>テストの目的と背景</a:t>
            </a:r>
            <a:endParaRPr lang="en-US" altLang="ja-JP" b="1" u="sng" dirty="0"/>
          </a:p>
          <a:p>
            <a:pPr marL="269875" lvl="1" indent="0">
              <a:buNone/>
            </a:pPr>
            <a:r>
              <a:rPr kumimoji="1" lang="ja-JP" altLang="en-US" dirty="0"/>
              <a:t>この文書は、</a:t>
            </a:r>
            <a:r>
              <a:rPr kumimoji="1" lang="en-US" altLang="ja-JP" dirty="0"/>
              <a:t>[</a:t>
            </a:r>
            <a:r>
              <a:rPr kumimoji="1" lang="ja-JP" altLang="en-US" dirty="0"/>
              <a:t>プロジェクト名やシステム名</a:t>
            </a:r>
            <a:r>
              <a:rPr kumimoji="1" lang="en-US" altLang="ja-JP" dirty="0"/>
              <a:t>] </a:t>
            </a:r>
            <a:r>
              <a:rPr kumimoji="1" lang="ja-JP" altLang="en-US" dirty="0"/>
              <a:t>に対するテスト活動の計画を示すものである。目的は以下の通り：</a:t>
            </a:r>
          </a:p>
          <a:p>
            <a:pPr marL="538163" lvl="1"/>
            <a:r>
              <a:rPr kumimoji="1" lang="ja-JP" altLang="en-US" dirty="0"/>
              <a:t>システムが要件を満たしているか検証する</a:t>
            </a:r>
          </a:p>
          <a:p>
            <a:pPr marL="538163" lvl="1"/>
            <a:r>
              <a:rPr kumimoji="1" lang="ja-JP" altLang="en-US" dirty="0"/>
              <a:t>リスクを低減し、品質を保証する</a:t>
            </a:r>
            <a:endParaRPr kumimoji="1" lang="en-US" altLang="ja-JP" dirty="0"/>
          </a:p>
          <a:p>
            <a:pPr marL="269875" indent="-269875">
              <a:buFont typeface="+mj-lt"/>
              <a:buAutoNum type="arabicPeriod"/>
            </a:pPr>
            <a:r>
              <a:rPr kumimoji="1" lang="ja-JP" altLang="en-US" b="1" u="sng" dirty="0"/>
              <a:t>テスト対象（</a:t>
            </a:r>
            <a:r>
              <a:rPr kumimoji="1" lang="en-US" altLang="ja-JP" b="1" u="sng" dirty="0"/>
              <a:t>Test Items</a:t>
            </a:r>
            <a:r>
              <a:rPr kumimoji="1" lang="ja-JP" altLang="en-US" b="1" u="sng" dirty="0"/>
              <a:t>）</a:t>
            </a:r>
            <a:endParaRPr kumimoji="1" lang="en-US" altLang="ja-JP" b="1" u="sng" dirty="0"/>
          </a:p>
          <a:p>
            <a:pPr marL="269875" indent="0">
              <a:buNone/>
            </a:pPr>
            <a:r>
              <a:rPr lang="ja-JP" altLang="en-US" dirty="0"/>
              <a:t>以下の項目が本テストの対象です：</a:t>
            </a:r>
            <a:endParaRPr lang="en-US" altLang="ja-JP" dirty="0"/>
          </a:p>
          <a:p>
            <a:pPr marL="538163" lvl="1"/>
            <a:r>
              <a:rPr lang="ja-JP" altLang="en-US" dirty="0"/>
              <a:t>機能</a:t>
            </a:r>
            <a:r>
              <a:rPr lang="en-US" altLang="ja-JP" dirty="0"/>
              <a:t>A</a:t>
            </a:r>
            <a:r>
              <a:rPr lang="ja-JP" altLang="en-US" dirty="0"/>
              <a:t>（例：ログイン機能）</a:t>
            </a:r>
          </a:p>
          <a:p>
            <a:pPr marL="538163" lvl="1"/>
            <a:r>
              <a:rPr lang="ja-JP" altLang="en-US" dirty="0"/>
              <a:t>機能</a:t>
            </a:r>
            <a:r>
              <a:rPr lang="en-US" altLang="ja-JP" dirty="0"/>
              <a:t>B</a:t>
            </a:r>
            <a:r>
              <a:rPr lang="ja-JP" altLang="en-US" dirty="0"/>
              <a:t>（例：商品検索）</a:t>
            </a:r>
          </a:p>
          <a:p>
            <a:pPr marL="538163" lvl="1"/>
            <a:r>
              <a:rPr lang="ja-JP" altLang="en-US" dirty="0"/>
              <a:t>画面・</a:t>
            </a:r>
            <a:r>
              <a:rPr lang="en-US" altLang="ja-JP" dirty="0"/>
              <a:t>API</a:t>
            </a:r>
            <a:r>
              <a:rPr lang="ja-JP" altLang="en-US" dirty="0"/>
              <a:t>・バッチなど</a:t>
            </a:r>
            <a:endParaRPr lang="en-US" altLang="ja-JP" dirty="0"/>
          </a:p>
          <a:p>
            <a:pPr marL="269875" indent="-269875">
              <a:buFont typeface="+mj-lt"/>
              <a:buAutoNum type="arabicPeriod" startAt="4"/>
            </a:pPr>
            <a:r>
              <a:rPr kumimoji="1" lang="ja-JP" altLang="en-US" b="1" u="sng" dirty="0"/>
              <a:t>テストのスコープ</a:t>
            </a:r>
            <a:endParaRPr kumimoji="1" lang="en-US" altLang="ja-JP" b="1" u="sng" dirty="0"/>
          </a:p>
          <a:p>
            <a:pPr marL="269875" indent="0">
              <a:buNone/>
            </a:pPr>
            <a:r>
              <a:rPr kumimoji="1" lang="en-US" altLang="ja-JP" dirty="0"/>
              <a:t>✅ </a:t>
            </a:r>
            <a:r>
              <a:rPr kumimoji="1" lang="ja-JP" altLang="en-US" dirty="0"/>
              <a:t>含まれる内容（</a:t>
            </a:r>
            <a:r>
              <a:rPr kumimoji="1" lang="en-US" altLang="ja-JP" dirty="0"/>
              <a:t>In Scope</a:t>
            </a:r>
            <a:r>
              <a:rPr kumimoji="1" lang="ja-JP" altLang="en-US" dirty="0"/>
              <a:t>）</a:t>
            </a:r>
            <a:endParaRPr kumimoji="1" lang="en-US" altLang="ja-JP" dirty="0"/>
          </a:p>
          <a:p>
            <a:pPr marL="555625" indent="-285750">
              <a:spcBef>
                <a:spcPts val="600"/>
              </a:spcBef>
            </a:pPr>
            <a:r>
              <a:rPr kumimoji="1" lang="ja-JP" altLang="en-US" dirty="0"/>
              <a:t>単体テスト、結合テスト、システムテスト</a:t>
            </a:r>
          </a:p>
          <a:p>
            <a:pPr marL="555625" indent="-285750">
              <a:spcBef>
                <a:spcPts val="600"/>
              </a:spcBef>
            </a:pPr>
            <a:r>
              <a:rPr kumimoji="1" lang="en-US" altLang="ja-JP" dirty="0"/>
              <a:t>[</a:t>
            </a:r>
            <a:r>
              <a:rPr kumimoji="1" lang="ja-JP" altLang="en-US" dirty="0"/>
              <a:t>対象ブラウザ・</a:t>
            </a:r>
            <a:r>
              <a:rPr kumimoji="1" lang="en-US" altLang="ja-JP" dirty="0"/>
              <a:t>OS</a:t>
            </a:r>
            <a:r>
              <a:rPr kumimoji="1" lang="ja-JP" altLang="en-US" dirty="0"/>
              <a:t>など</a:t>
            </a:r>
            <a:r>
              <a:rPr kumimoji="1" lang="en-US" altLang="ja-JP" dirty="0"/>
              <a:t>]</a:t>
            </a:r>
          </a:p>
          <a:p>
            <a:pPr marL="269875" indent="0">
              <a:spcBef>
                <a:spcPts val="600"/>
              </a:spcBef>
              <a:buNone/>
            </a:pPr>
            <a:r>
              <a:rPr lang="ja-JP" altLang="en-US" dirty="0"/>
              <a:t>❌ 含まれない内容（</a:t>
            </a:r>
            <a:r>
              <a:rPr lang="en-US" altLang="ja-JP" dirty="0"/>
              <a:t>Out of Scope</a:t>
            </a:r>
            <a:r>
              <a:rPr lang="ja-JP" altLang="en-US" dirty="0"/>
              <a:t>）</a:t>
            </a:r>
            <a:endParaRPr kumimoji="1" lang="en-US" altLang="ja-JP" dirty="0"/>
          </a:p>
          <a:p>
            <a:pPr marL="555625" indent="-285750">
              <a:spcBef>
                <a:spcPts val="600"/>
              </a:spcBef>
            </a:pPr>
            <a:r>
              <a:rPr lang="ja-JP" altLang="en-US" dirty="0"/>
              <a:t>本番環境でのテスト</a:t>
            </a:r>
          </a:p>
          <a:p>
            <a:pPr marL="555625" indent="-285750">
              <a:spcBef>
                <a:spcPts val="600"/>
              </a:spcBef>
            </a:pPr>
            <a:r>
              <a:rPr lang="ja-JP" altLang="en-US" dirty="0"/>
              <a:t>他システムとの連携検証（別チーム対応）</a:t>
            </a:r>
            <a:endParaRPr lang="en-US" altLang="ja-JP" dirty="0"/>
          </a:p>
        </p:txBody>
      </p:sp>
      <p:sp>
        <p:nvSpPr>
          <p:cNvPr id="5" name="コンテンツ プレースホルダー 2">
            <a:extLst>
              <a:ext uri="{FF2B5EF4-FFF2-40B4-BE49-F238E27FC236}">
                <a16:creationId xmlns:a16="http://schemas.microsoft.com/office/drawing/2014/main" id="{0903E7D5-BDB6-372F-2FE8-47E6209D4AD2}"/>
              </a:ext>
            </a:extLst>
          </p:cNvPr>
          <p:cNvSpPr txBox="1">
            <a:spLocks/>
          </p:cNvSpPr>
          <p:nvPr/>
        </p:nvSpPr>
        <p:spPr>
          <a:xfrm>
            <a:off x="6262510" y="718458"/>
            <a:ext cx="5374822" cy="5976256"/>
          </a:xfrm>
          <a:prstGeom prst="rect">
            <a:avLst/>
          </a:prstGeom>
          <a:solidFill>
            <a:schemeClr val="bg1"/>
          </a:solidFill>
          <a:ln>
            <a:solidFill>
              <a:schemeClr val="bg1">
                <a:lumMod val="5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69875" indent="-269875">
              <a:buFont typeface="+mj-lt"/>
              <a:buAutoNum type="arabicPeriod" startAt="5"/>
            </a:pPr>
            <a:r>
              <a:rPr lang="ja-JP" altLang="en-US" b="1" u="sng" dirty="0"/>
              <a:t>テストアプローチ（</a:t>
            </a:r>
            <a:r>
              <a:rPr lang="en-US" altLang="ja-JP" b="1" u="sng" dirty="0"/>
              <a:t>Test Approach</a:t>
            </a:r>
            <a:r>
              <a:rPr lang="ja-JP" altLang="en-US" b="1" u="sng" dirty="0"/>
              <a:t>）</a:t>
            </a:r>
            <a:endParaRPr lang="en-US" altLang="ja-JP" b="1" u="sng" dirty="0"/>
          </a:p>
          <a:p>
            <a:pPr marL="538163" lvl="1"/>
            <a:r>
              <a:rPr lang="ja-JP" altLang="en-US" dirty="0"/>
              <a:t>テストレベル： 結合テスト、システムテスト</a:t>
            </a:r>
          </a:p>
          <a:p>
            <a:pPr marL="538163" lvl="1"/>
            <a:r>
              <a:rPr lang="ja-JP" altLang="en-US" dirty="0"/>
              <a:t>テストタイプ： 機能テスト、非機能テスト（パフォーマンス、セキュリティ）</a:t>
            </a:r>
          </a:p>
          <a:p>
            <a:pPr marL="538163" lvl="1"/>
            <a:r>
              <a:rPr lang="ja-JP" altLang="en-US" dirty="0"/>
              <a:t>テスト技法： 等価クラステスト、境界値分析、状態遷移テスト</a:t>
            </a:r>
          </a:p>
          <a:p>
            <a:pPr marL="538163" lvl="1"/>
            <a:r>
              <a:rPr lang="ja-JP" altLang="en-US" dirty="0"/>
              <a:t>リスクベース： 高リスク機能から優先的にテスト</a:t>
            </a:r>
            <a:endParaRPr lang="en-US" altLang="ja-JP" dirty="0"/>
          </a:p>
          <a:p>
            <a:pPr marL="269875" indent="-269875">
              <a:buFont typeface="+mj-lt"/>
              <a:buAutoNum type="arabicPeriod" startAt="5"/>
            </a:pPr>
            <a:r>
              <a:rPr lang="ja-JP" altLang="en-US" b="1" u="sng" dirty="0"/>
              <a:t>合格・不合格基準（</a:t>
            </a:r>
            <a:r>
              <a:rPr lang="en-US" altLang="ja-JP" b="1" u="sng" dirty="0"/>
              <a:t>Pass/Fail Criteria</a:t>
            </a:r>
            <a:r>
              <a:rPr lang="ja-JP" altLang="en-US" b="1" u="sng" dirty="0"/>
              <a:t>）</a:t>
            </a:r>
            <a:endParaRPr lang="en-US" altLang="ja-JP" b="1" u="sng" dirty="0"/>
          </a:p>
          <a:p>
            <a:pPr marL="538163" lvl="1"/>
            <a:r>
              <a:rPr lang="ja-JP" altLang="en-US" dirty="0"/>
              <a:t>テストケース成功率が</a:t>
            </a:r>
            <a:r>
              <a:rPr lang="en-US" altLang="ja-JP" dirty="0"/>
              <a:t>95%</a:t>
            </a:r>
            <a:r>
              <a:rPr lang="ja-JP" altLang="en-US" dirty="0"/>
              <a:t>以上</a:t>
            </a:r>
          </a:p>
          <a:p>
            <a:pPr marL="538163" lvl="1"/>
            <a:r>
              <a:rPr lang="ja-JP" altLang="en-US" dirty="0"/>
              <a:t>重大な不具合（</a:t>
            </a:r>
            <a:r>
              <a:rPr lang="en-US" altLang="ja-JP" dirty="0"/>
              <a:t>Severity 1, 2</a:t>
            </a:r>
            <a:r>
              <a:rPr lang="ja-JP" altLang="en-US" dirty="0"/>
              <a:t>）が残っていない</a:t>
            </a:r>
            <a:endParaRPr lang="en-US" altLang="ja-JP" dirty="0"/>
          </a:p>
          <a:p>
            <a:pPr marL="269875" indent="-269875">
              <a:buFont typeface="+mj-lt"/>
              <a:buAutoNum type="arabicPeriod" startAt="5"/>
            </a:pPr>
            <a:r>
              <a:rPr lang="ja-JP" altLang="en-US" b="1" u="sng" dirty="0"/>
              <a:t>テスト成果物（</a:t>
            </a:r>
            <a:r>
              <a:rPr lang="en-US" altLang="ja-JP" b="1" u="sng" dirty="0"/>
              <a:t>Deliverables</a:t>
            </a:r>
            <a:r>
              <a:rPr lang="ja-JP" altLang="en-US" b="1" u="sng" dirty="0"/>
              <a:t>）</a:t>
            </a:r>
            <a:endParaRPr lang="en-US" altLang="ja-JP" b="1" u="sng" dirty="0"/>
          </a:p>
          <a:p>
            <a:pPr marL="538163" lvl="1"/>
            <a:r>
              <a:rPr lang="ja-JP" altLang="en-US" dirty="0"/>
              <a:t>テスト設計仕様書</a:t>
            </a:r>
          </a:p>
          <a:p>
            <a:pPr marL="538163" lvl="1"/>
            <a:r>
              <a:rPr lang="ja-JP" altLang="en-US" dirty="0"/>
              <a:t>テストケース仕様書</a:t>
            </a:r>
          </a:p>
          <a:p>
            <a:pPr marL="538163" lvl="1"/>
            <a:r>
              <a:rPr lang="ja-JP" altLang="en-US" dirty="0"/>
              <a:t>テスト実行ログ</a:t>
            </a:r>
          </a:p>
          <a:p>
            <a:pPr marL="538163" lvl="1"/>
            <a:r>
              <a:rPr lang="ja-JP" altLang="en-US" dirty="0"/>
              <a:t>テストサマリ報告書</a:t>
            </a:r>
          </a:p>
          <a:p>
            <a:pPr marL="538163" lvl="1"/>
            <a:r>
              <a:rPr lang="ja-JP" altLang="en-US" dirty="0"/>
              <a:t>欠陥報告書</a:t>
            </a:r>
            <a:endParaRPr lang="en-US" altLang="ja-JP" dirty="0"/>
          </a:p>
          <a:p>
            <a:pPr marL="269875" indent="-269875">
              <a:buFont typeface="+mj-lt"/>
              <a:buAutoNum type="arabicPeriod" startAt="8"/>
            </a:pPr>
            <a:r>
              <a:rPr lang="ja-JP" altLang="en-US" b="1" u="sng" dirty="0"/>
              <a:t>テストスケジュール</a:t>
            </a:r>
            <a:endParaRPr lang="en-US" altLang="ja-JP" b="1" u="sng" dirty="0"/>
          </a:p>
          <a:p>
            <a:pPr marL="269875" indent="0">
              <a:buFont typeface="Arial" panose="020B0604020202020204" pitchFamily="34" charset="0"/>
              <a:buNone/>
            </a:pPr>
            <a:r>
              <a:rPr lang="ja-JP" altLang="en-US" dirty="0"/>
              <a:t>テストフェーズ	開始日	               終了日</a:t>
            </a:r>
          </a:p>
          <a:p>
            <a:pPr marL="269875" indent="0">
              <a:buFont typeface="Arial" panose="020B0604020202020204" pitchFamily="34" charset="0"/>
              <a:buNone/>
            </a:pPr>
            <a:r>
              <a:rPr lang="ja-JP" altLang="en-US" dirty="0"/>
              <a:t>テスト設計	</a:t>
            </a:r>
            <a:r>
              <a:rPr lang="en-US" altLang="ja-JP" dirty="0"/>
              <a:t>YYYY-MM-DD	YYYY-MM-DD</a:t>
            </a:r>
          </a:p>
          <a:p>
            <a:pPr marL="269875" indent="0">
              <a:buFont typeface="Arial" panose="020B0604020202020204" pitchFamily="34" charset="0"/>
              <a:buNone/>
            </a:pPr>
            <a:r>
              <a:rPr lang="ja-JP" altLang="en-US" dirty="0"/>
              <a:t>テスト実装	</a:t>
            </a:r>
            <a:r>
              <a:rPr lang="en-US" altLang="ja-JP" dirty="0"/>
              <a:t>YYYY-MM-DD	YYYY-MM-DD</a:t>
            </a:r>
          </a:p>
          <a:p>
            <a:pPr marL="269875" indent="0">
              <a:buFont typeface="Arial" panose="020B0604020202020204" pitchFamily="34" charset="0"/>
              <a:buNone/>
            </a:pPr>
            <a:r>
              <a:rPr lang="ja-JP" altLang="en-US" dirty="0"/>
              <a:t>テスト実行	</a:t>
            </a:r>
            <a:r>
              <a:rPr lang="en-US" altLang="ja-JP" dirty="0"/>
              <a:t>YYYY-MM-DD	YYYY-MM-DD</a:t>
            </a:r>
          </a:p>
          <a:p>
            <a:pPr marL="269875" indent="0">
              <a:buFont typeface="Arial" panose="020B0604020202020204" pitchFamily="34" charset="0"/>
              <a:buNone/>
            </a:pPr>
            <a:r>
              <a:rPr lang="ja-JP" altLang="en-US" dirty="0"/>
              <a:t>テスト報告	</a:t>
            </a:r>
            <a:r>
              <a:rPr lang="en-US" altLang="ja-JP" dirty="0"/>
              <a:t>YYYY-MM-DD	YYYY-MM-DD</a:t>
            </a:r>
          </a:p>
        </p:txBody>
      </p:sp>
    </p:spTree>
    <p:extLst>
      <p:ext uri="{BB962C8B-B14F-4D97-AF65-F5344CB8AC3E}">
        <p14:creationId xmlns:p14="http://schemas.microsoft.com/office/powerpoint/2010/main" val="170487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CE01BB-64D2-946A-6F6D-83AB80816A2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C606E8B-F775-1061-BFBA-5F21722B9EF6}"/>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テスト工程の基本</a:t>
            </a:r>
            <a:r>
              <a:rPr lang="en-US" altLang="ja-JP" dirty="0"/>
              <a:t>-</a:t>
            </a:r>
            <a:r>
              <a:rPr lang="ja-JP" altLang="en-US" dirty="0"/>
              <a:t>個別テスト計画書に書くべき項目</a:t>
            </a:r>
            <a:endParaRPr kumimoji="1" lang="ja-JP" altLang="en-US" dirty="0"/>
          </a:p>
        </p:txBody>
      </p:sp>
      <p:sp>
        <p:nvSpPr>
          <p:cNvPr id="3" name="コンテンツ プレースホルダー 2">
            <a:extLst>
              <a:ext uri="{FF2B5EF4-FFF2-40B4-BE49-F238E27FC236}">
                <a16:creationId xmlns:a16="http://schemas.microsoft.com/office/drawing/2014/main" id="{8F0F23D1-5663-7B2E-BF35-1D665C099FF9}"/>
              </a:ext>
            </a:extLst>
          </p:cNvPr>
          <p:cNvSpPr>
            <a:spLocks noGrp="1"/>
          </p:cNvSpPr>
          <p:nvPr>
            <p:ph idx="1"/>
          </p:nvPr>
        </p:nvSpPr>
        <p:spPr>
          <a:xfrm>
            <a:off x="554667" y="718458"/>
            <a:ext cx="5374821" cy="5976256"/>
          </a:xfrm>
          <a:ln>
            <a:solidFill>
              <a:schemeClr val="bg1">
                <a:lumMod val="50000"/>
              </a:schemeClr>
            </a:solidFill>
          </a:ln>
        </p:spPr>
        <p:txBody>
          <a:bodyPr>
            <a:normAutofit/>
          </a:bodyPr>
          <a:lstStyle/>
          <a:p>
            <a:pPr marL="269875" indent="-269875">
              <a:buFont typeface="+mj-lt"/>
              <a:buAutoNum type="arabicPeriod" startAt="9"/>
            </a:pPr>
            <a:r>
              <a:rPr kumimoji="1" lang="ja-JP" altLang="en-US" b="1" u="sng" dirty="0"/>
              <a:t>テスト環境</a:t>
            </a:r>
            <a:endParaRPr kumimoji="1" lang="en-US" altLang="ja-JP" b="1" u="sng" dirty="0"/>
          </a:p>
          <a:p>
            <a:pPr marL="538163" lvl="1"/>
            <a:r>
              <a:rPr kumimoji="1" lang="en-US" altLang="ja-JP" dirty="0"/>
              <a:t>OS: Windows 11 / Ubuntu 22.04</a:t>
            </a:r>
          </a:p>
          <a:p>
            <a:pPr marL="538163" lvl="1"/>
            <a:r>
              <a:rPr kumimoji="1" lang="ja-JP" altLang="en-US" dirty="0"/>
              <a:t>ブラウザ</a:t>
            </a:r>
            <a:r>
              <a:rPr kumimoji="1" lang="en-US" altLang="ja-JP" dirty="0"/>
              <a:t>: Chrome, Edge</a:t>
            </a:r>
          </a:p>
          <a:p>
            <a:pPr marL="538163" lvl="1"/>
            <a:r>
              <a:rPr kumimoji="1" lang="ja-JP" altLang="en-US" dirty="0"/>
              <a:t>テストツール</a:t>
            </a:r>
            <a:r>
              <a:rPr kumimoji="1" lang="en-US" altLang="ja-JP" dirty="0"/>
              <a:t>: Selenium, JUnit, JMeter</a:t>
            </a:r>
          </a:p>
          <a:p>
            <a:pPr marL="538163" lvl="1"/>
            <a:r>
              <a:rPr kumimoji="1" lang="ja-JP" altLang="en-US" dirty="0"/>
              <a:t>データベース</a:t>
            </a:r>
            <a:r>
              <a:rPr kumimoji="1" lang="en-US" altLang="ja-JP" dirty="0"/>
              <a:t>: PostgreSQL 15</a:t>
            </a:r>
          </a:p>
          <a:p>
            <a:pPr marL="538163" lvl="1"/>
            <a:r>
              <a:rPr kumimoji="1" lang="en-US" altLang="ja-JP" dirty="0"/>
              <a:t>API</a:t>
            </a:r>
            <a:r>
              <a:rPr kumimoji="1" lang="ja-JP" altLang="en-US" dirty="0"/>
              <a:t>モックツール</a:t>
            </a:r>
            <a:r>
              <a:rPr kumimoji="1" lang="en-US" altLang="ja-JP" dirty="0"/>
              <a:t>: </a:t>
            </a:r>
            <a:r>
              <a:rPr kumimoji="1" lang="en-US" altLang="ja-JP" dirty="0" err="1"/>
              <a:t>WireMock</a:t>
            </a:r>
            <a:r>
              <a:rPr kumimoji="1" lang="en-US" altLang="ja-JP" dirty="0"/>
              <a:t> </a:t>
            </a:r>
            <a:r>
              <a:rPr kumimoji="1" lang="ja-JP" altLang="en-US" dirty="0"/>
              <a:t>など</a:t>
            </a:r>
            <a:endParaRPr kumimoji="1" lang="en-US" altLang="ja-JP" dirty="0"/>
          </a:p>
          <a:p>
            <a:pPr marL="358775" indent="-358775">
              <a:buFont typeface="+mj-lt"/>
              <a:buAutoNum type="arabicPeriod" startAt="9"/>
            </a:pPr>
            <a:r>
              <a:rPr kumimoji="1" lang="ja-JP" altLang="en-US" b="1" u="sng" dirty="0"/>
              <a:t>リソースと責任分担</a:t>
            </a:r>
            <a:endParaRPr lang="en-US" altLang="ja-JP" b="1" u="sng" dirty="0"/>
          </a:p>
          <a:p>
            <a:pPr marL="269875" lvl="1" indent="0">
              <a:buNone/>
            </a:pPr>
            <a:r>
              <a:rPr kumimoji="1" lang="ja-JP" altLang="en-US" dirty="0"/>
              <a:t>役割	               担当者	備考</a:t>
            </a:r>
          </a:p>
          <a:p>
            <a:pPr marL="269875" lvl="1" indent="0">
              <a:buNone/>
            </a:pPr>
            <a:r>
              <a:rPr kumimoji="1" lang="ja-JP" altLang="en-US" dirty="0"/>
              <a:t>テストマネージャ	氏名</a:t>
            </a:r>
            <a:r>
              <a:rPr kumimoji="1" lang="en-US" altLang="ja-JP" dirty="0"/>
              <a:t>A	</a:t>
            </a:r>
            <a:r>
              <a:rPr kumimoji="1" lang="ja-JP" altLang="en-US" dirty="0"/>
              <a:t>全体管理</a:t>
            </a:r>
          </a:p>
          <a:p>
            <a:pPr marL="269875" lvl="1" indent="0">
              <a:buNone/>
            </a:pPr>
            <a:r>
              <a:rPr kumimoji="1" lang="ja-JP" altLang="en-US" dirty="0"/>
              <a:t>テスト設計者	氏名</a:t>
            </a:r>
            <a:r>
              <a:rPr kumimoji="1" lang="en-US" altLang="ja-JP" dirty="0"/>
              <a:t>B	</a:t>
            </a:r>
            <a:r>
              <a:rPr kumimoji="1" lang="ja-JP" altLang="en-US" dirty="0"/>
              <a:t>テストケース作成</a:t>
            </a:r>
          </a:p>
          <a:p>
            <a:pPr marL="269875" lvl="1" indent="0">
              <a:buNone/>
            </a:pPr>
            <a:r>
              <a:rPr kumimoji="1" lang="ja-JP" altLang="en-US" dirty="0"/>
              <a:t>テスト実行者	氏名</a:t>
            </a:r>
            <a:r>
              <a:rPr kumimoji="1" lang="en-US" altLang="ja-JP" dirty="0"/>
              <a:t>C	</a:t>
            </a:r>
            <a:r>
              <a:rPr kumimoji="1" lang="ja-JP" altLang="en-US" dirty="0"/>
              <a:t>手動・自動テスト</a:t>
            </a:r>
            <a:endParaRPr kumimoji="1" lang="en-US" altLang="ja-JP" dirty="0"/>
          </a:p>
          <a:p>
            <a:pPr marL="358775" indent="-358775">
              <a:buFont typeface="+mj-lt"/>
              <a:buAutoNum type="arabicPeriod" startAt="9"/>
            </a:pPr>
            <a:r>
              <a:rPr kumimoji="1" lang="ja-JP" altLang="en-US" b="1" u="sng" dirty="0"/>
              <a:t>リスクと対策（</a:t>
            </a:r>
            <a:r>
              <a:rPr kumimoji="1" lang="en-US" altLang="ja-JP" b="1" u="sng" dirty="0"/>
              <a:t>Risk and Contingency Plan</a:t>
            </a:r>
            <a:r>
              <a:rPr kumimoji="1" lang="ja-JP" altLang="en-US" b="1" u="sng" dirty="0"/>
              <a:t>）</a:t>
            </a:r>
            <a:endParaRPr kumimoji="1" lang="en-US" altLang="ja-JP" b="1" u="sng" dirty="0"/>
          </a:p>
          <a:p>
            <a:pPr marL="269875" lvl="1" indent="0">
              <a:buNone/>
            </a:pPr>
            <a:r>
              <a:rPr lang="ja-JP" altLang="en-US" dirty="0"/>
              <a:t>リスク内容	    影響度	対応策</a:t>
            </a:r>
          </a:p>
          <a:p>
            <a:pPr marL="269875" lvl="1" indent="0">
              <a:buNone/>
            </a:pPr>
            <a:r>
              <a:rPr lang="ja-JP" altLang="en-US" dirty="0"/>
              <a:t>テスト環境の構築遅延   高	事前に環境確認・予備環境用意</a:t>
            </a:r>
          </a:p>
          <a:p>
            <a:pPr marL="269875" lvl="1" indent="0">
              <a:buNone/>
            </a:pPr>
            <a:r>
              <a:rPr lang="ja-JP" altLang="en-US" dirty="0"/>
              <a:t>テスト要員の不足	    中	他チームから応援を依頼</a:t>
            </a:r>
          </a:p>
          <a:p>
            <a:pPr marL="269875" lvl="1" indent="0">
              <a:buNone/>
            </a:pPr>
            <a:r>
              <a:rPr lang="ja-JP" altLang="en-US" dirty="0"/>
              <a:t>仕様変更の頻発	    高	イテレーティブに見直し</a:t>
            </a:r>
            <a:endParaRPr lang="en-US" altLang="ja-JP" dirty="0"/>
          </a:p>
          <a:p>
            <a:pPr marL="358775" indent="-358775">
              <a:buFont typeface="+mj-lt"/>
              <a:buAutoNum type="arabicPeriod" startAt="12"/>
            </a:pPr>
            <a:r>
              <a:rPr lang="ja-JP" altLang="en-US" b="1" u="sng" dirty="0"/>
              <a:t>測定基準（</a:t>
            </a:r>
            <a:r>
              <a:rPr lang="en-US" altLang="ja-JP" b="1" u="sng" dirty="0"/>
              <a:t>Metrics</a:t>
            </a:r>
            <a:r>
              <a:rPr lang="ja-JP" altLang="en-US" b="1" u="sng" dirty="0"/>
              <a:t>）</a:t>
            </a:r>
          </a:p>
          <a:p>
            <a:pPr marL="555625" indent="-285750"/>
            <a:r>
              <a:rPr lang="ja-JP" altLang="en-US" dirty="0"/>
              <a:t>テストケース成功率（</a:t>
            </a:r>
            <a:r>
              <a:rPr lang="en-US" altLang="ja-JP" dirty="0"/>
              <a:t>Pass Rate</a:t>
            </a:r>
            <a:r>
              <a:rPr lang="ja-JP" altLang="en-US" dirty="0"/>
              <a:t>）</a:t>
            </a:r>
          </a:p>
          <a:p>
            <a:pPr marL="555625" indent="-285750"/>
            <a:r>
              <a:rPr lang="ja-JP" altLang="en-US" dirty="0"/>
              <a:t>欠陥密度（</a:t>
            </a:r>
            <a:r>
              <a:rPr lang="en-US" altLang="ja-JP" dirty="0"/>
              <a:t>Defect Density</a:t>
            </a:r>
            <a:r>
              <a:rPr lang="ja-JP" altLang="en-US" dirty="0"/>
              <a:t>）</a:t>
            </a:r>
          </a:p>
          <a:p>
            <a:pPr marL="555625" indent="-285750"/>
            <a:r>
              <a:rPr lang="ja-JP" altLang="en-US" dirty="0"/>
              <a:t>欠陥検出率（</a:t>
            </a:r>
            <a:r>
              <a:rPr lang="en-US" altLang="ja-JP" dirty="0"/>
              <a:t>Defect Detection Rate</a:t>
            </a:r>
            <a:r>
              <a:rPr lang="ja-JP" altLang="en-US" dirty="0"/>
              <a:t>）</a:t>
            </a:r>
          </a:p>
          <a:p>
            <a:pPr marL="555625" indent="-285750"/>
            <a:r>
              <a:rPr lang="ja-JP" altLang="en-US" dirty="0"/>
              <a:t>テストカバレッジ（</a:t>
            </a:r>
            <a:r>
              <a:rPr lang="en-US" altLang="ja-JP" dirty="0"/>
              <a:t>Coverage by requirements</a:t>
            </a:r>
            <a:r>
              <a:rPr lang="ja-JP" altLang="en-US" dirty="0"/>
              <a:t>）</a:t>
            </a:r>
            <a:endParaRPr lang="en-US" altLang="ja-JP" dirty="0"/>
          </a:p>
        </p:txBody>
      </p:sp>
      <p:sp>
        <p:nvSpPr>
          <p:cNvPr id="4" name="コンテンツ プレースホルダー 2">
            <a:extLst>
              <a:ext uri="{FF2B5EF4-FFF2-40B4-BE49-F238E27FC236}">
                <a16:creationId xmlns:a16="http://schemas.microsoft.com/office/drawing/2014/main" id="{765A40CF-6B2D-623B-41C1-B4A5F564CFD2}"/>
              </a:ext>
            </a:extLst>
          </p:cNvPr>
          <p:cNvSpPr txBox="1">
            <a:spLocks/>
          </p:cNvSpPr>
          <p:nvPr/>
        </p:nvSpPr>
        <p:spPr>
          <a:xfrm>
            <a:off x="6262514" y="718458"/>
            <a:ext cx="5374821" cy="5976256"/>
          </a:xfrm>
          <a:prstGeom prst="rect">
            <a:avLst/>
          </a:prstGeom>
          <a:solidFill>
            <a:schemeClr val="bg1"/>
          </a:solidFill>
          <a:ln>
            <a:solidFill>
              <a:schemeClr val="bg1">
                <a:lumMod val="5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58775" indent="-358775">
              <a:buFont typeface="+mj-lt"/>
              <a:buAutoNum type="arabicPeriod" startAt="13"/>
            </a:pPr>
            <a:r>
              <a:rPr lang="ja-JP" altLang="en-US" b="1" u="sng" dirty="0"/>
              <a:t>レビューと承認</a:t>
            </a:r>
            <a:endParaRPr lang="ja-JP" altLang="en-US" dirty="0"/>
          </a:p>
          <a:p>
            <a:pPr marL="269875" indent="0">
              <a:buNone/>
            </a:pPr>
            <a:r>
              <a:rPr lang="ja-JP" altLang="en-US" u="sng" dirty="0"/>
              <a:t>役割</a:t>
            </a:r>
            <a:r>
              <a:rPr lang="ja-JP" altLang="en-US" dirty="0"/>
              <a:t>	　　　　</a:t>
            </a:r>
            <a:r>
              <a:rPr lang="ja-JP" altLang="en-US" u="sng" dirty="0"/>
              <a:t>氏名</a:t>
            </a:r>
            <a:r>
              <a:rPr lang="ja-JP" altLang="en-US" dirty="0"/>
              <a:t>	　　　　</a:t>
            </a:r>
            <a:r>
              <a:rPr lang="ja-JP" altLang="en-US" u="sng" dirty="0"/>
              <a:t>承認日</a:t>
            </a:r>
          </a:p>
          <a:p>
            <a:pPr marL="269875" indent="0">
              <a:buNone/>
            </a:pPr>
            <a:r>
              <a:rPr lang="ja-JP" altLang="en-US" dirty="0"/>
              <a:t>作成者		</a:t>
            </a:r>
          </a:p>
          <a:p>
            <a:pPr marL="269875" indent="0">
              <a:buNone/>
            </a:pPr>
            <a:r>
              <a:rPr lang="ja-JP" altLang="en-US" dirty="0"/>
              <a:t>レビュー者		</a:t>
            </a:r>
          </a:p>
          <a:p>
            <a:pPr marL="269875" indent="0">
              <a:buNone/>
            </a:pPr>
            <a:r>
              <a:rPr lang="ja-JP" altLang="en-US" dirty="0"/>
              <a:t>承認者		</a:t>
            </a:r>
          </a:p>
        </p:txBody>
      </p:sp>
    </p:spTree>
    <p:extLst>
      <p:ext uri="{BB962C8B-B14F-4D97-AF65-F5344CB8AC3E}">
        <p14:creationId xmlns:p14="http://schemas.microsoft.com/office/powerpoint/2010/main" val="2068348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58DB00-47FD-7F79-0E72-4167F3299B3A}"/>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テスト工程の基本</a:t>
            </a:r>
            <a:r>
              <a:rPr lang="en-US" altLang="ja-JP" dirty="0"/>
              <a:t>-</a:t>
            </a:r>
            <a:r>
              <a:rPr lang="ja-JP" altLang="en-US" dirty="0"/>
              <a:t>テストケースに関する</a:t>
            </a:r>
            <a:r>
              <a:rPr lang="en-US" altLang="ja-JP" dirty="0"/>
              <a:t>5</a:t>
            </a:r>
            <a:r>
              <a:rPr lang="ja-JP" altLang="en-US" dirty="0"/>
              <a:t>つの項目</a:t>
            </a:r>
            <a:endParaRPr kumimoji="1" lang="ja-JP" altLang="en-US" dirty="0"/>
          </a:p>
        </p:txBody>
      </p:sp>
      <p:graphicFrame>
        <p:nvGraphicFramePr>
          <p:cNvPr id="6" name="コンテンツ プレースホルダー 5">
            <a:extLst>
              <a:ext uri="{FF2B5EF4-FFF2-40B4-BE49-F238E27FC236}">
                <a16:creationId xmlns:a16="http://schemas.microsoft.com/office/drawing/2014/main" id="{D04F99AC-6AD9-DF5F-EAA4-6C2DFECA48CB}"/>
              </a:ext>
            </a:extLst>
          </p:cNvPr>
          <p:cNvGraphicFramePr>
            <a:graphicFrameLocks noGrp="1"/>
          </p:cNvGraphicFramePr>
          <p:nvPr>
            <p:ph idx="1"/>
            <p:extLst>
              <p:ext uri="{D42A27DB-BD31-4B8C-83A1-F6EECF244321}">
                <p14:modId xmlns:p14="http://schemas.microsoft.com/office/powerpoint/2010/main" val="4247387380"/>
              </p:ext>
            </p:extLst>
          </p:nvPr>
        </p:nvGraphicFramePr>
        <p:xfrm>
          <a:off x="489858" y="1818894"/>
          <a:ext cx="11511645" cy="4351336"/>
        </p:xfrm>
        <a:graphic>
          <a:graphicData uri="http://schemas.openxmlformats.org/drawingml/2006/table">
            <a:tbl>
              <a:tblPr/>
              <a:tblGrid>
                <a:gridCol w="377699">
                  <a:extLst>
                    <a:ext uri="{9D8B030D-6E8A-4147-A177-3AD203B41FA5}">
                      <a16:colId xmlns:a16="http://schemas.microsoft.com/office/drawing/2014/main" val="2821406361"/>
                    </a:ext>
                  </a:extLst>
                </a:gridCol>
                <a:gridCol w="853931">
                  <a:extLst>
                    <a:ext uri="{9D8B030D-6E8A-4147-A177-3AD203B41FA5}">
                      <a16:colId xmlns:a16="http://schemas.microsoft.com/office/drawing/2014/main" val="2257097855"/>
                    </a:ext>
                  </a:extLst>
                </a:gridCol>
                <a:gridCol w="853931">
                  <a:extLst>
                    <a:ext uri="{9D8B030D-6E8A-4147-A177-3AD203B41FA5}">
                      <a16:colId xmlns:a16="http://schemas.microsoft.com/office/drawing/2014/main" val="3064421385"/>
                    </a:ext>
                  </a:extLst>
                </a:gridCol>
                <a:gridCol w="853931">
                  <a:extLst>
                    <a:ext uri="{9D8B030D-6E8A-4147-A177-3AD203B41FA5}">
                      <a16:colId xmlns:a16="http://schemas.microsoft.com/office/drawing/2014/main" val="182968309"/>
                    </a:ext>
                  </a:extLst>
                </a:gridCol>
                <a:gridCol w="853931">
                  <a:extLst>
                    <a:ext uri="{9D8B030D-6E8A-4147-A177-3AD203B41FA5}">
                      <a16:colId xmlns:a16="http://schemas.microsoft.com/office/drawing/2014/main" val="3826608317"/>
                    </a:ext>
                  </a:extLst>
                </a:gridCol>
                <a:gridCol w="853931">
                  <a:extLst>
                    <a:ext uri="{9D8B030D-6E8A-4147-A177-3AD203B41FA5}">
                      <a16:colId xmlns:a16="http://schemas.microsoft.com/office/drawing/2014/main" val="4273821616"/>
                    </a:ext>
                  </a:extLst>
                </a:gridCol>
                <a:gridCol w="853931">
                  <a:extLst>
                    <a:ext uri="{9D8B030D-6E8A-4147-A177-3AD203B41FA5}">
                      <a16:colId xmlns:a16="http://schemas.microsoft.com/office/drawing/2014/main" val="870369977"/>
                    </a:ext>
                  </a:extLst>
                </a:gridCol>
                <a:gridCol w="1543644">
                  <a:extLst>
                    <a:ext uri="{9D8B030D-6E8A-4147-A177-3AD203B41FA5}">
                      <a16:colId xmlns:a16="http://schemas.microsoft.com/office/drawing/2014/main" val="2383854921"/>
                    </a:ext>
                  </a:extLst>
                </a:gridCol>
                <a:gridCol w="1050992">
                  <a:extLst>
                    <a:ext uri="{9D8B030D-6E8A-4147-A177-3AD203B41FA5}">
                      <a16:colId xmlns:a16="http://schemas.microsoft.com/office/drawing/2014/main" val="1118018987"/>
                    </a:ext>
                  </a:extLst>
                </a:gridCol>
                <a:gridCol w="853931">
                  <a:extLst>
                    <a:ext uri="{9D8B030D-6E8A-4147-A177-3AD203B41FA5}">
                      <a16:colId xmlns:a16="http://schemas.microsoft.com/office/drawing/2014/main" val="325786957"/>
                    </a:ext>
                  </a:extLst>
                </a:gridCol>
                <a:gridCol w="853931">
                  <a:extLst>
                    <a:ext uri="{9D8B030D-6E8A-4147-A177-3AD203B41FA5}">
                      <a16:colId xmlns:a16="http://schemas.microsoft.com/office/drawing/2014/main" val="2760556964"/>
                    </a:ext>
                  </a:extLst>
                </a:gridCol>
                <a:gridCol w="853931">
                  <a:extLst>
                    <a:ext uri="{9D8B030D-6E8A-4147-A177-3AD203B41FA5}">
                      <a16:colId xmlns:a16="http://schemas.microsoft.com/office/drawing/2014/main" val="992499668"/>
                    </a:ext>
                  </a:extLst>
                </a:gridCol>
                <a:gridCol w="853931">
                  <a:extLst>
                    <a:ext uri="{9D8B030D-6E8A-4147-A177-3AD203B41FA5}">
                      <a16:colId xmlns:a16="http://schemas.microsoft.com/office/drawing/2014/main" val="3021353014"/>
                    </a:ext>
                  </a:extLst>
                </a:gridCol>
              </a:tblGrid>
              <a:tr h="188587">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テスト対象</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　</a:t>
                      </a:r>
                    </a:p>
                  </a:txBody>
                  <a:tcPr marL="6286" marR="6286" marT="62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903549184"/>
                  </a:ext>
                </a:extLst>
              </a:tr>
              <a:tr h="188587">
                <a:tc>
                  <a:txBody>
                    <a:bodyPr/>
                    <a:lstStyle/>
                    <a:p>
                      <a:pPr algn="l" fontAlgn="ctr"/>
                      <a:r>
                        <a:rPr lang="en-US" sz="1100" b="0" i="0" u="none" strike="noStrike">
                          <a:solidFill>
                            <a:srgbClr val="000000"/>
                          </a:solidFill>
                          <a:effectLst/>
                          <a:latin typeface="Meiryo UI" panose="020B0604030504040204" pitchFamily="50" charset="-128"/>
                          <a:ea typeface="Meiryo UI" panose="020B0604030504040204" pitchFamily="50" charset="-128"/>
                        </a:rPr>
                        <a:t>No</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画面</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エリア</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項目</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ja-JP" altLang="en-US" sz="1100" b="0" i="0" u="none" strike="noStrike">
                          <a:solidFill>
                            <a:srgbClr val="000000"/>
                          </a:solidFill>
                          <a:effectLst/>
                          <a:latin typeface="Meiryo UI" panose="020B0604030504040204" pitchFamily="50" charset="-128"/>
                          <a:ea typeface="Meiryo UI" panose="020B0604030504040204" pitchFamily="50" charset="-128"/>
                        </a:rPr>
                        <a:t>確認内容</a:t>
                      </a:r>
                    </a:p>
                  </a:txBody>
                  <a:tcPr marL="6286" marR="6286" marT="62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テスト観点</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テスト条件</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テスト手順</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期待値</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実行日</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実行者</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実行結果</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553013051"/>
                  </a:ext>
                </a:extLst>
              </a:tr>
              <a:tr h="754349">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お酒、たばこ通販</a:t>
                      </a:r>
                      <a:r>
                        <a:rPr lang="en-US" altLang="ja-JP" sz="1100" b="0" i="0" u="none" strike="noStrike">
                          <a:solidFill>
                            <a:srgbClr val="000000"/>
                          </a:solidFill>
                          <a:effectLst/>
                          <a:latin typeface="Meiryo UI" panose="020B0604030504040204" pitchFamily="50" charset="-128"/>
                          <a:ea typeface="Meiryo UI" panose="020B0604030504040204" pitchFamily="50" charset="-128"/>
                        </a:rPr>
                        <a:t>TOP</a:t>
                      </a:r>
                      <a:r>
                        <a:rPr lang="ja-JP" altLang="en-US" sz="1100" b="0" i="0" u="none" strike="noStrike">
                          <a:solidFill>
                            <a:srgbClr val="000000"/>
                          </a:solidFill>
                          <a:effectLst/>
                          <a:latin typeface="Meiryo UI" panose="020B0604030504040204" pitchFamily="50" charset="-128"/>
                          <a:ea typeface="Meiryo UI" panose="020B0604030504040204" pitchFamily="50" charset="-128"/>
                        </a:rPr>
                        <a:t>画面</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お酒、たばこ購入エリア</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お酒</a:t>
                      </a: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購入ボタン</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画面遷移先が正しいこと</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画面遷移</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年齢が</a:t>
                      </a:r>
                      <a:r>
                        <a:rPr lang="en-US" altLang="ja-JP" sz="1100" b="0" i="0" u="none" strike="noStrike">
                          <a:solidFill>
                            <a:srgbClr val="000000"/>
                          </a:solidFill>
                          <a:effectLst/>
                          <a:latin typeface="Meiryo UI" panose="020B0604030504040204" pitchFamily="50" charset="-128"/>
                          <a:ea typeface="Meiryo UI" panose="020B0604030504040204" pitchFamily="50" charset="-128"/>
                        </a:rPr>
                        <a:t>19</a:t>
                      </a:r>
                      <a:r>
                        <a:rPr lang="ja-JP" altLang="en-US" sz="1100" b="0" i="0" u="none" strike="noStrike">
                          <a:solidFill>
                            <a:srgbClr val="000000"/>
                          </a:solidFill>
                          <a:effectLst/>
                          <a:latin typeface="Meiryo UI" panose="020B0604030504040204" pitchFamily="50" charset="-128"/>
                          <a:ea typeface="Meiryo UI" panose="020B0604030504040204" pitchFamily="50" charset="-128"/>
                        </a:rPr>
                        <a:t>歳</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テスト条件の年齢のアカウントでログインし「お酒」購入ボタン押下</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年齢制限エラー画面に遷移すること</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100" b="0" i="0" u="none" strike="noStrike">
                          <a:solidFill>
                            <a:srgbClr val="000000"/>
                          </a:solidFill>
                          <a:effectLst/>
                          <a:latin typeface="Meiryo UI" panose="020B0604030504040204" pitchFamily="50" charset="-128"/>
                          <a:ea typeface="Meiryo UI" panose="020B0604030504040204" pitchFamily="50" charset="-128"/>
                        </a:rPr>
                        <a:t>7/XX</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100" b="0" i="0" u="none" strike="noStrike">
                          <a:solidFill>
                            <a:srgbClr val="000000"/>
                          </a:solidFill>
                          <a:effectLst/>
                          <a:latin typeface="Meiryo UI" panose="020B0604030504040204" pitchFamily="50" charset="-128"/>
                          <a:ea typeface="Meiryo UI" panose="020B0604030504040204" pitchFamily="50" charset="-128"/>
                        </a:rPr>
                        <a:t>OK</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041200622"/>
                  </a:ext>
                </a:extLst>
              </a:tr>
              <a:tr h="754349">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お酒、たばこ通販</a:t>
                      </a:r>
                      <a:r>
                        <a:rPr lang="en-US" altLang="ja-JP" sz="1100" b="0" i="0" u="none" strike="noStrike">
                          <a:solidFill>
                            <a:srgbClr val="000000"/>
                          </a:solidFill>
                          <a:effectLst/>
                          <a:latin typeface="Meiryo UI" panose="020B0604030504040204" pitchFamily="50" charset="-128"/>
                          <a:ea typeface="Meiryo UI" panose="020B0604030504040204" pitchFamily="50" charset="-128"/>
                        </a:rPr>
                        <a:t>TOP</a:t>
                      </a:r>
                      <a:r>
                        <a:rPr lang="ja-JP" altLang="en-US" sz="1100" b="0" i="0" u="none" strike="noStrike">
                          <a:solidFill>
                            <a:srgbClr val="000000"/>
                          </a:solidFill>
                          <a:effectLst/>
                          <a:latin typeface="Meiryo UI" panose="020B0604030504040204" pitchFamily="50" charset="-128"/>
                          <a:ea typeface="Meiryo UI" panose="020B0604030504040204" pitchFamily="50" charset="-128"/>
                        </a:rPr>
                        <a:t>画面</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お酒、たばこ購入エリア</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お酒</a:t>
                      </a: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購入ボタン</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画面遷移先が正しいこと</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画面遷移</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年齢が</a:t>
                      </a:r>
                      <a:r>
                        <a:rPr lang="en-US" altLang="ja-JP" sz="1100" b="0" i="0" u="none" strike="noStrike">
                          <a:solidFill>
                            <a:srgbClr val="000000"/>
                          </a:solidFill>
                          <a:effectLst/>
                          <a:latin typeface="Meiryo UI" panose="020B0604030504040204" pitchFamily="50" charset="-128"/>
                          <a:ea typeface="Meiryo UI" panose="020B0604030504040204" pitchFamily="50" charset="-128"/>
                        </a:rPr>
                        <a:t>20</a:t>
                      </a:r>
                      <a:r>
                        <a:rPr lang="ja-JP" altLang="en-US" sz="1100" b="0" i="0" u="none" strike="noStrike">
                          <a:solidFill>
                            <a:srgbClr val="000000"/>
                          </a:solidFill>
                          <a:effectLst/>
                          <a:latin typeface="Meiryo UI" panose="020B0604030504040204" pitchFamily="50" charset="-128"/>
                          <a:ea typeface="Meiryo UI" panose="020B0604030504040204" pitchFamily="50" charset="-128"/>
                        </a:rPr>
                        <a:t>歳</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テスト条件の年齢のアカウントでログインし「お酒」購入ボタン押下</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年齢制限エラー画面に遷移すること</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100" b="0" i="0" u="none" strike="noStrike">
                          <a:solidFill>
                            <a:srgbClr val="000000"/>
                          </a:solidFill>
                          <a:effectLst/>
                          <a:latin typeface="Meiryo UI" panose="020B0604030504040204" pitchFamily="50" charset="-128"/>
                          <a:ea typeface="Meiryo UI" panose="020B0604030504040204" pitchFamily="50" charset="-128"/>
                        </a:rPr>
                        <a:t>7/XX</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NG</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907322858"/>
                  </a:ext>
                </a:extLst>
              </a:tr>
              <a:tr h="565762">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お問い合わせ画面</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■お名前</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タイトル</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表示を確認する</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表示</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表示を確認する</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「■お名前」が表示されていること</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759003806"/>
                  </a:ext>
                </a:extLst>
              </a:tr>
              <a:tr h="1333941">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▲▲情報登録画面</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「金額」項目</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登録ボタン</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正常に処理されることを確認する</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正常値</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．「金額」項目に正常値</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99,999)</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を入力</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．登録ボタン押下</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「商品」テーブルの「金額」項目にデータが登録されること</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100" b="0" i="0" u="sng" strike="noStrike">
                          <a:solidFill>
                            <a:srgbClr val="0563C1"/>
                          </a:solidFill>
                          <a:effectLst/>
                          <a:latin typeface="游ゴシック" panose="020B0400000000000000" pitchFamily="50" charset="-128"/>
                          <a:ea typeface="游ゴシック" panose="020B0400000000000000" pitchFamily="50" charset="-128"/>
                          <a:hlinkClick r:id="rId2"/>
                        </a:rPr>
                        <a:t>https://xtech.nikkei.com/it/atcl/column/17/110200480/011800006/</a:t>
                      </a:r>
                      <a:endParaRPr lang="en-US" sz="1100" b="0" i="0" u="sng" strike="noStrike">
                        <a:solidFill>
                          <a:srgbClr val="0563C1"/>
                        </a:solidFill>
                        <a:effectLst/>
                        <a:latin typeface="游ゴシック" panose="020B0400000000000000" pitchFamily="50" charset="-128"/>
                        <a:ea typeface="游ゴシック" panose="020B0400000000000000"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157609233"/>
                  </a:ext>
                </a:extLst>
              </a:tr>
              <a:tr h="188587">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5</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313099604"/>
                  </a:ext>
                </a:extLst>
              </a:tr>
              <a:tr h="188587">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994423600"/>
                  </a:ext>
                </a:extLst>
              </a:tr>
              <a:tr h="188587">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6286" marR="6286" marT="62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286" marR="6286" marT="6286" marB="0" anchor="ctr">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605225474"/>
                  </a:ext>
                </a:extLst>
              </a:tr>
            </a:tbl>
          </a:graphicData>
        </a:graphic>
      </p:graphicFrame>
      <p:sp>
        <p:nvSpPr>
          <p:cNvPr id="4" name="コンテンツ プレースホルダー 3">
            <a:extLst>
              <a:ext uri="{FF2B5EF4-FFF2-40B4-BE49-F238E27FC236}">
                <a16:creationId xmlns:a16="http://schemas.microsoft.com/office/drawing/2014/main" id="{D96CB60C-6C50-72CF-6B04-32117B90CDEB}"/>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4185114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8EA485-A036-51C4-37B3-1AF97C061383}"/>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テスト工程の基本</a:t>
            </a:r>
            <a:r>
              <a:rPr lang="en-US" altLang="ja-JP" dirty="0"/>
              <a:t>-</a:t>
            </a:r>
            <a:r>
              <a:rPr lang="ja-JP" altLang="en-US" dirty="0"/>
              <a:t>テスト実行手順</a:t>
            </a:r>
            <a:endParaRPr kumimoji="1" lang="ja-JP" altLang="en-US" dirty="0"/>
          </a:p>
        </p:txBody>
      </p:sp>
      <p:graphicFrame>
        <p:nvGraphicFramePr>
          <p:cNvPr id="5" name="コンテンツ プレースホルダー 4">
            <a:extLst>
              <a:ext uri="{FF2B5EF4-FFF2-40B4-BE49-F238E27FC236}">
                <a16:creationId xmlns:a16="http://schemas.microsoft.com/office/drawing/2014/main" id="{CDE73CA9-0AB9-6EB8-040F-7CD99181D16F}"/>
              </a:ext>
            </a:extLst>
          </p:cNvPr>
          <p:cNvGraphicFramePr>
            <a:graphicFrameLocks noGrp="1"/>
          </p:cNvGraphicFramePr>
          <p:nvPr>
            <p:ph idx="1"/>
            <p:extLst>
              <p:ext uri="{D42A27DB-BD31-4B8C-83A1-F6EECF244321}">
                <p14:modId xmlns:p14="http://schemas.microsoft.com/office/powerpoint/2010/main" val="2392460173"/>
              </p:ext>
            </p:extLst>
          </p:nvPr>
        </p:nvGraphicFramePr>
        <p:xfrm>
          <a:off x="554038" y="1825624"/>
          <a:ext cx="11083923" cy="4606110"/>
        </p:xfrm>
        <a:graphic>
          <a:graphicData uri="http://schemas.openxmlformats.org/drawingml/2006/table">
            <a:tbl>
              <a:tblPr firstRow="1" bandRow="1">
                <a:tableStyleId>{5C22544A-7EE6-4342-B048-85BDC9FD1C3A}</a:tableStyleId>
              </a:tblPr>
              <a:tblGrid>
                <a:gridCol w="980848">
                  <a:extLst>
                    <a:ext uri="{9D8B030D-6E8A-4147-A177-3AD203B41FA5}">
                      <a16:colId xmlns:a16="http://schemas.microsoft.com/office/drawing/2014/main" val="2980073371"/>
                    </a:ext>
                  </a:extLst>
                </a:gridCol>
                <a:gridCol w="6923314">
                  <a:extLst>
                    <a:ext uri="{9D8B030D-6E8A-4147-A177-3AD203B41FA5}">
                      <a16:colId xmlns:a16="http://schemas.microsoft.com/office/drawing/2014/main" val="3433942681"/>
                    </a:ext>
                  </a:extLst>
                </a:gridCol>
                <a:gridCol w="3179761">
                  <a:extLst>
                    <a:ext uri="{9D8B030D-6E8A-4147-A177-3AD203B41FA5}">
                      <a16:colId xmlns:a16="http://schemas.microsoft.com/office/drawing/2014/main" val="799804046"/>
                    </a:ext>
                  </a:extLst>
                </a:gridCol>
              </a:tblGrid>
              <a:tr h="411390">
                <a:tc>
                  <a:txBody>
                    <a:bodyPr/>
                    <a:lstStyle/>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手順</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endPar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テストケース</a:t>
                      </a:r>
                      <a:r>
                        <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rPr>
                        <a:t>No</a:t>
                      </a:r>
                      <a:endPar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extLst>
                  <a:ext uri="{0D108BD9-81ED-4DB2-BD59-A6C34878D82A}">
                    <a16:rowId xmlns:a16="http://schemas.microsoft.com/office/drawing/2014/main" val="4038637750"/>
                  </a:ext>
                </a:extLst>
              </a:tr>
              <a:tr h="720000">
                <a:tc>
                  <a:txBody>
                    <a:bodyPr/>
                    <a:lstStyle/>
                    <a:p>
                      <a:r>
                        <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rPr>
                        <a:t>1. </a:t>
                      </a:r>
                      <a:endPar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事前準備</a:t>
                      </a:r>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初期データの登録</a:t>
                      </a:r>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pPr marL="987425" indent="0"/>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下記の</a:t>
                      </a:r>
                      <a:r>
                        <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rPr>
                        <a:t>SQL</a:t>
                      </a:r>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ファイルにて初期データを登録する</a:t>
                      </a:r>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pPr marL="987425" indent="0"/>
                      <a:r>
                        <a:rPr kumimoji="1" lang="en-US" altLang="ja-JP" dirty="0" err="1">
                          <a:latin typeface="Meiryo UI" panose="020B0604030504040204" pitchFamily="50" charset="-128"/>
                          <a:ea typeface="Meiryo UI" panose="020B0604030504040204" pitchFamily="50" charset="-128"/>
                          <a:cs typeface="Malgun Gothic Semilight" panose="020B0502040204020203" pitchFamily="50" charset="-128"/>
                        </a:rPr>
                        <a:t>AAAAAA.Sql</a:t>
                      </a:r>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pPr marL="987425" indent="0"/>
                      <a:endPar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367516"/>
                  </a:ext>
                </a:extLst>
              </a:tr>
              <a:tr h="720000">
                <a:tc>
                  <a:txBody>
                    <a:bodyPr/>
                    <a:lstStyle/>
                    <a:p>
                      <a:r>
                        <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rPr>
                        <a:t>2</a:t>
                      </a:r>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テスト対象画面への遷移手順</a:t>
                      </a:r>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ログイン</a:t>
                      </a:r>
                      <a:r>
                        <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rPr>
                        <a:t>ID</a:t>
                      </a:r>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a:t>
                      </a:r>
                      <a:r>
                        <a:rPr kumimoji="1" lang="en-US" altLang="ja-JP" dirty="0" err="1">
                          <a:latin typeface="Meiryo UI" panose="020B0604030504040204" pitchFamily="50" charset="-128"/>
                          <a:ea typeface="Meiryo UI" panose="020B0604030504040204" pitchFamily="50" charset="-128"/>
                          <a:cs typeface="Malgun Gothic Semilight" panose="020B0502040204020203" pitchFamily="50" charset="-128"/>
                        </a:rPr>
                        <a:t>xxxxx</a:t>
                      </a:r>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にてログイン、メニュー画面にて「○○画面」を選択</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3037291"/>
                  </a:ext>
                </a:extLst>
              </a:tr>
              <a:tr h="720000">
                <a:tc>
                  <a:txBody>
                    <a:bodyPr/>
                    <a:lstStyle/>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３．</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テスト実施</a:t>
                      </a:r>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○○画面：ファイル選択</a:t>
                      </a:r>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pPr marL="1166813" indent="0"/>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「参照」ボタンを押下し、テストデータを選択。</a:t>
                      </a:r>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pPr marL="1166813" indent="0"/>
                      <a:r>
                        <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rPr>
                        <a:t>「アップロード」ボタンを押下。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endPar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endParaRPr>
                    </a:p>
                    <a:p>
                      <a:r>
                        <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rPr>
                        <a:t>001</a:t>
                      </a:r>
                    </a:p>
                    <a:p>
                      <a:r>
                        <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rPr>
                        <a:t>002</a:t>
                      </a:r>
                    </a:p>
                    <a:p>
                      <a:r>
                        <a:rPr kumimoji="1" lang="en-US" altLang="ja-JP" dirty="0">
                          <a:latin typeface="Meiryo UI" panose="020B0604030504040204" pitchFamily="50" charset="-128"/>
                          <a:ea typeface="Meiryo UI" panose="020B0604030504040204" pitchFamily="50" charset="-128"/>
                          <a:cs typeface="Malgun Gothic Semilight" panose="020B0502040204020203" pitchFamily="50" charset="-128"/>
                        </a:rPr>
                        <a:t>003</a:t>
                      </a:r>
                      <a:endParaRPr kumimoji="1" lang="ja-JP" altLang="en-US" dirty="0">
                        <a:latin typeface="Meiryo UI" panose="020B0604030504040204" pitchFamily="50" charset="-128"/>
                        <a:ea typeface="Meiryo UI" panose="020B0604030504040204" pitchFamily="50" charset="-128"/>
                        <a:cs typeface="Malgun Gothic Semilight" panose="020B0502040204020203"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4353382"/>
                  </a:ext>
                </a:extLst>
              </a:tr>
            </a:tbl>
          </a:graphicData>
        </a:graphic>
      </p:graphicFrame>
      <p:sp>
        <p:nvSpPr>
          <p:cNvPr id="4" name="コンテンツ プレースホルダー 3">
            <a:extLst>
              <a:ext uri="{FF2B5EF4-FFF2-40B4-BE49-F238E27FC236}">
                <a16:creationId xmlns:a16="http://schemas.microsoft.com/office/drawing/2014/main" id="{CE500F92-7CC8-EA3E-8927-352B2BA541B7}"/>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4001143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正方形/長方形 89">
            <a:extLst>
              <a:ext uri="{FF2B5EF4-FFF2-40B4-BE49-F238E27FC236}">
                <a16:creationId xmlns:a16="http://schemas.microsoft.com/office/drawing/2014/main" id="{B449DF5F-5BA9-9E6A-22DB-0518959FEF4F}"/>
              </a:ext>
            </a:extLst>
          </p:cNvPr>
          <p:cNvSpPr/>
          <p:nvPr/>
        </p:nvSpPr>
        <p:spPr>
          <a:xfrm>
            <a:off x="554158" y="5622152"/>
            <a:ext cx="2995667" cy="118681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Meiryo UI" panose="020B0604030504040204" pitchFamily="50" charset="-128"/>
              <a:ea typeface="Meiryo UI" panose="020B0604030504040204" pitchFamily="50" charset="-128"/>
            </a:endParaRPr>
          </a:p>
        </p:txBody>
      </p:sp>
      <p:sp>
        <p:nvSpPr>
          <p:cNvPr id="85" name="正方形/長方形 84">
            <a:extLst>
              <a:ext uri="{FF2B5EF4-FFF2-40B4-BE49-F238E27FC236}">
                <a16:creationId xmlns:a16="http://schemas.microsoft.com/office/drawing/2014/main" id="{0EEBF675-99AE-2FB7-A95C-2BB186FACC90}"/>
              </a:ext>
            </a:extLst>
          </p:cNvPr>
          <p:cNvSpPr/>
          <p:nvPr/>
        </p:nvSpPr>
        <p:spPr>
          <a:xfrm>
            <a:off x="554158" y="1649948"/>
            <a:ext cx="2995667" cy="370758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DC49F1CD-A620-54FB-3CCE-DF2FDF69FC0D}"/>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テスト計画</a:t>
            </a:r>
            <a:r>
              <a:rPr lang="en-US" altLang="ja-JP" dirty="0"/>
              <a:t>-</a:t>
            </a:r>
            <a:r>
              <a:rPr lang="ja-JP" altLang="en-US" dirty="0"/>
              <a:t>テスト対象の決定</a:t>
            </a:r>
            <a:endParaRPr kumimoji="1" lang="ja-JP" altLang="en-US" dirty="0"/>
          </a:p>
        </p:txBody>
      </p:sp>
      <p:sp>
        <p:nvSpPr>
          <p:cNvPr id="4" name="コンテンツ プレースホルダー 3">
            <a:extLst>
              <a:ext uri="{FF2B5EF4-FFF2-40B4-BE49-F238E27FC236}">
                <a16:creationId xmlns:a16="http://schemas.microsoft.com/office/drawing/2014/main" id="{E1ABC811-9C8C-0C84-3EA3-FAB2C67BA3FE}"/>
              </a:ext>
            </a:extLst>
          </p:cNvPr>
          <p:cNvSpPr>
            <a:spLocks noGrp="1"/>
          </p:cNvSpPr>
          <p:nvPr>
            <p:ph idx="13"/>
          </p:nvPr>
        </p:nvSpPr>
        <p:spPr>
          <a:xfrm>
            <a:off x="554158" y="676238"/>
            <a:ext cx="11083175" cy="746205"/>
          </a:xfrm>
        </p:spPr>
        <p:txBody>
          <a:bodyPr>
            <a:normAutofit fontScale="77500" lnSpcReduction="20000"/>
          </a:bodyPr>
          <a:lstStyle/>
          <a:p>
            <a:r>
              <a:rPr kumimoji="1" lang="ja-JP" altLang="en-US" dirty="0"/>
              <a:t>テスト対象の候補を洗い出す</a:t>
            </a:r>
            <a:endParaRPr kumimoji="1" lang="en-US" altLang="ja-JP" dirty="0"/>
          </a:p>
          <a:p>
            <a:r>
              <a:rPr kumimoji="1" lang="ja-JP" altLang="en-US" dirty="0"/>
              <a:t>テスト対象の優先順位を決める</a:t>
            </a:r>
            <a:endParaRPr kumimoji="1" lang="en-US" altLang="ja-JP" dirty="0"/>
          </a:p>
          <a:p>
            <a:r>
              <a:rPr lang="ja-JP" altLang="en-US" dirty="0"/>
              <a:t>テスト対象が変更されるリスクを想定する。</a:t>
            </a:r>
            <a:endParaRPr kumimoji="1" lang="ja-JP" altLang="en-US" dirty="0"/>
          </a:p>
        </p:txBody>
      </p:sp>
      <p:sp>
        <p:nvSpPr>
          <p:cNvPr id="3" name="正方形/長方形 2">
            <a:extLst>
              <a:ext uri="{FF2B5EF4-FFF2-40B4-BE49-F238E27FC236}">
                <a16:creationId xmlns:a16="http://schemas.microsoft.com/office/drawing/2014/main" id="{95716DE4-5AB8-06EF-8B84-AB0AA3A07817}"/>
              </a:ext>
            </a:extLst>
          </p:cNvPr>
          <p:cNvSpPr/>
          <p:nvPr/>
        </p:nvSpPr>
        <p:spPr>
          <a:xfrm>
            <a:off x="7628021" y="1497547"/>
            <a:ext cx="4009311" cy="5311421"/>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Bef>
                <a:spcPts val="600"/>
              </a:spcBef>
            </a:pPr>
            <a:r>
              <a:rPr lang="en-US" altLang="ja-JP" sz="1600" b="1" u="sng" dirty="0">
                <a:solidFill>
                  <a:schemeClr val="tx1"/>
                </a:solidFill>
                <a:latin typeface="Meiryo UI" panose="020B0604030504040204" pitchFamily="50" charset="-128"/>
                <a:ea typeface="Meiryo UI" panose="020B0604030504040204" pitchFamily="50" charset="-128"/>
              </a:rPr>
              <a:t>【</a:t>
            </a:r>
            <a:r>
              <a:rPr lang="ja-JP" altLang="en-US" sz="1600" b="1" u="sng" dirty="0">
                <a:solidFill>
                  <a:schemeClr val="tx1"/>
                </a:solidFill>
                <a:latin typeface="Meiryo UI" panose="020B0604030504040204" pitchFamily="50" charset="-128"/>
                <a:ea typeface="Meiryo UI" panose="020B0604030504040204" pitchFamily="50" charset="-128"/>
              </a:rPr>
              <a:t>テスト対象を決定するための</a:t>
            </a:r>
            <a:r>
              <a:rPr lang="en-US" altLang="ja-JP" sz="1600" b="1" u="sng" dirty="0">
                <a:solidFill>
                  <a:schemeClr val="tx1"/>
                </a:solidFill>
                <a:latin typeface="Meiryo UI" panose="020B0604030504040204" pitchFamily="50" charset="-128"/>
                <a:ea typeface="Meiryo UI" panose="020B0604030504040204" pitchFamily="50" charset="-128"/>
              </a:rPr>
              <a:t>3</a:t>
            </a:r>
            <a:r>
              <a:rPr lang="ja-JP" altLang="en-US" sz="1600" b="1" u="sng" dirty="0">
                <a:solidFill>
                  <a:schemeClr val="tx1"/>
                </a:solidFill>
                <a:latin typeface="Meiryo UI" panose="020B0604030504040204" pitchFamily="50" charset="-128"/>
                <a:ea typeface="Meiryo UI" panose="020B0604030504040204" pitchFamily="50" charset="-128"/>
              </a:rPr>
              <a:t>ステップ</a:t>
            </a:r>
            <a:r>
              <a:rPr lang="en-US" altLang="ja-JP" sz="1600" b="1" u="sng" dirty="0">
                <a:solidFill>
                  <a:schemeClr val="tx1"/>
                </a:solidFill>
                <a:latin typeface="Meiryo UI" panose="020B0604030504040204" pitchFamily="50" charset="-128"/>
                <a:ea typeface="Meiryo UI" panose="020B0604030504040204" pitchFamily="50" charset="-128"/>
              </a:rPr>
              <a:t>】</a:t>
            </a:r>
          </a:p>
          <a:p>
            <a:pPr marL="342900" indent="-342900">
              <a:spcBef>
                <a:spcPts val="600"/>
              </a:spcBef>
              <a:buFont typeface="+mj-lt"/>
              <a:buAutoNum type="arabicPeriod"/>
            </a:pPr>
            <a:r>
              <a:rPr lang="ja-JP" altLang="en-US" sz="1200" b="1" u="sng" dirty="0">
                <a:solidFill>
                  <a:schemeClr val="tx1"/>
                </a:solidFill>
                <a:latin typeface="Meiryo UI" panose="020B0604030504040204" pitchFamily="50" charset="-128"/>
                <a:ea typeface="Meiryo UI" panose="020B0604030504040204" pitchFamily="50" charset="-128"/>
              </a:rPr>
              <a:t>テスト対象の候補を洗い出す</a:t>
            </a:r>
            <a:endParaRPr lang="en-US" altLang="ja-JP" sz="1200" b="1" u="sng" dirty="0">
              <a:solidFill>
                <a:schemeClr val="tx1"/>
              </a:solidFill>
              <a:latin typeface="Meiryo UI" panose="020B0604030504040204" pitchFamily="50" charset="-128"/>
              <a:ea typeface="Meiryo UI" panose="020B0604030504040204" pitchFamily="50" charset="-128"/>
            </a:endParaRPr>
          </a:p>
          <a:p>
            <a:pPr marL="719138" lvl="1" indent="-261938">
              <a:spcBef>
                <a:spcPts val="600"/>
              </a:spcBef>
              <a:spcAft>
                <a:spcPts val="600"/>
              </a:spcAft>
              <a:buFont typeface="+mj-lt"/>
              <a:buAutoNum type="arabicPeriod"/>
            </a:pPr>
            <a:r>
              <a:rPr lang="ja-JP" altLang="en-US" sz="1200" u="sng" dirty="0">
                <a:solidFill>
                  <a:schemeClr val="tx1"/>
                </a:solidFill>
                <a:latin typeface="Meiryo UI" panose="020B0604030504040204" pitchFamily="50" charset="-128"/>
                <a:ea typeface="Meiryo UI" panose="020B0604030504040204" pitchFamily="50" charset="-128"/>
              </a:rPr>
              <a:t>ドキュメントあり</a:t>
            </a:r>
            <a:r>
              <a:rPr lang="en-US" altLang="ja-JP" sz="1200" u="sng" dirty="0">
                <a:solidFill>
                  <a:schemeClr val="tx1"/>
                </a:solidFill>
                <a:latin typeface="Meiryo UI" panose="020B0604030504040204" pitchFamily="50" charset="-128"/>
                <a:ea typeface="Meiryo UI" panose="020B0604030504040204" pitchFamily="50" charset="-128"/>
              </a:rPr>
              <a:t>(</a:t>
            </a:r>
            <a:r>
              <a:rPr lang="ja-JP" altLang="en-US" sz="1200" u="sng" dirty="0">
                <a:solidFill>
                  <a:schemeClr val="tx1"/>
                </a:solidFill>
                <a:latin typeface="Meiryo UI" panose="020B0604030504040204" pitchFamily="50" charset="-128"/>
                <a:ea typeface="Meiryo UI" panose="020B0604030504040204" pitchFamily="50" charset="-128"/>
              </a:rPr>
              <a:t>システム開発時</a:t>
            </a:r>
            <a:r>
              <a:rPr lang="en-US" altLang="ja-JP" sz="1200" u="sng" dirty="0">
                <a:solidFill>
                  <a:schemeClr val="tx1"/>
                </a:solidFill>
                <a:latin typeface="Meiryo UI" panose="020B0604030504040204" pitchFamily="50" charset="-128"/>
                <a:ea typeface="Meiryo UI" panose="020B0604030504040204" pitchFamily="50" charset="-128"/>
              </a:rPr>
              <a:t>)</a:t>
            </a:r>
          </a:p>
          <a:p>
            <a:pPr marL="1076325" lvl="2" indent="-161925">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要件定義</a:t>
            </a:r>
            <a:endParaRPr lang="en-US" altLang="ja-JP" sz="1200" dirty="0">
              <a:solidFill>
                <a:schemeClr val="tx1"/>
              </a:solidFill>
              <a:latin typeface="Meiryo UI" panose="020B0604030504040204" pitchFamily="50" charset="-128"/>
              <a:ea typeface="Meiryo UI" panose="020B0604030504040204" pitchFamily="50" charset="-128"/>
            </a:endParaRPr>
          </a:p>
          <a:p>
            <a:pPr marL="1257300" lvl="3" indent="-150813">
              <a:buFont typeface="Wingdings" panose="05000000000000000000" pitchFamily="2" charset="2"/>
              <a:buChar char="Ø"/>
              <a:tabLst>
                <a:tab pos="1257300" algn="l"/>
              </a:tabLst>
            </a:pPr>
            <a:r>
              <a:rPr lang="ja-JP" altLang="en-US" sz="1200" dirty="0">
                <a:solidFill>
                  <a:schemeClr val="tx1"/>
                </a:solidFill>
                <a:latin typeface="Meiryo UI" panose="020B0604030504040204" pitchFamily="50" charset="-128"/>
                <a:ea typeface="Meiryo UI" panose="020B0604030504040204" pitchFamily="50" charset="-128"/>
              </a:rPr>
              <a:t>要件定義書</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業務単位</a:t>
            </a:r>
            <a:r>
              <a:rPr lang="en-US" altLang="ja-JP" sz="1200" dirty="0">
                <a:solidFill>
                  <a:schemeClr val="tx1"/>
                </a:solidFill>
                <a:latin typeface="Meiryo UI" panose="020B0604030504040204" pitchFamily="50" charset="-128"/>
                <a:ea typeface="Meiryo UI" panose="020B0604030504040204" pitchFamily="50" charset="-128"/>
              </a:rPr>
              <a:t>)</a:t>
            </a:r>
          </a:p>
          <a:p>
            <a:pPr marL="1076325" lvl="2" indent="-161925">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設計</a:t>
            </a:r>
            <a:endParaRPr lang="en-US" altLang="ja-JP" sz="1200" dirty="0">
              <a:solidFill>
                <a:schemeClr val="tx1"/>
              </a:solidFill>
              <a:latin typeface="Meiryo UI" panose="020B0604030504040204" pitchFamily="50" charset="-128"/>
              <a:ea typeface="Meiryo UI" panose="020B0604030504040204" pitchFamily="50" charset="-128"/>
            </a:endParaRPr>
          </a:p>
          <a:p>
            <a:pPr marL="1257300" lvl="3" indent="-150813">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システム設計書</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機能単位</a:t>
            </a:r>
            <a:r>
              <a:rPr lang="en-US" altLang="ja-JP" sz="1200" dirty="0">
                <a:solidFill>
                  <a:schemeClr val="tx1"/>
                </a:solidFill>
                <a:latin typeface="Meiryo UI" panose="020B0604030504040204" pitchFamily="50" charset="-128"/>
                <a:ea typeface="Meiryo UI" panose="020B0604030504040204" pitchFamily="50" charset="-128"/>
              </a:rPr>
              <a:t>)</a:t>
            </a:r>
          </a:p>
          <a:p>
            <a:pPr marL="896938" lvl="3">
              <a:spcAft>
                <a:spcPts val="600"/>
              </a:spcAft>
            </a:pP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未確定部分は一覧表にしておき決まった段階で明確にしていく。</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要期日設定・要進捗管理</a:t>
            </a:r>
            <a:r>
              <a:rPr lang="en-US" altLang="ja-JP" sz="1200" dirty="0">
                <a:solidFill>
                  <a:schemeClr val="tx1"/>
                </a:solidFill>
                <a:latin typeface="Meiryo UI" panose="020B0604030504040204" pitchFamily="50" charset="-128"/>
                <a:ea typeface="Meiryo UI" panose="020B0604030504040204" pitchFamily="50" charset="-128"/>
              </a:rPr>
              <a:t>)</a:t>
            </a:r>
          </a:p>
          <a:p>
            <a:pPr marL="719138" lvl="1" indent="-261938">
              <a:spcAft>
                <a:spcPts val="600"/>
              </a:spcAft>
              <a:buFont typeface="+mj-lt"/>
              <a:buAutoNum type="arabicPeriod"/>
            </a:pPr>
            <a:r>
              <a:rPr lang="ja-JP" altLang="en-US" sz="1200" u="sng" dirty="0">
                <a:solidFill>
                  <a:schemeClr val="tx1"/>
                </a:solidFill>
                <a:latin typeface="Meiryo UI" panose="020B0604030504040204" pitchFamily="50" charset="-128"/>
                <a:ea typeface="Meiryo UI" panose="020B0604030504040204" pitchFamily="50" charset="-128"/>
              </a:rPr>
              <a:t>ドキュメントなし</a:t>
            </a:r>
            <a:r>
              <a:rPr lang="en-US" altLang="ja-JP" sz="1200" u="sng" dirty="0">
                <a:solidFill>
                  <a:schemeClr val="tx1"/>
                </a:solidFill>
                <a:latin typeface="Meiryo UI" panose="020B0604030504040204" pitchFamily="50" charset="-128"/>
                <a:ea typeface="Meiryo UI" panose="020B0604030504040204" pitchFamily="50" charset="-128"/>
              </a:rPr>
              <a:t>(</a:t>
            </a:r>
            <a:r>
              <a:rPr lang="ja-JP" altLang="en-US" sz="1200" u="sng" dirty="0">
                <a:solidFill>
                  <a:schemeClr val="tx1"/>
                </a:solidFill>
                <a:latin typeface="Meiryo UI" panose="020B0604030504040204" pitchFamily="50" charset="-128"/>
                <a:ea typeface="Meiryo UI" panose="020B0604030504040204" pitchFamily="50" charset="-128"/>
              </a:rPr>
              <a:t>機能追加・改修時</a:t>
            </a:r>
            <a:r>
              <a:rPr lang="en-US" altLang="ja-JP" sz="1200" u="sng" dirty="0">
                <a:solidFill>
                  <a:schemeClr val="tx1"/>
                </a:solidFill>
                <a:latin typeface="Meiryo UI" panose="020B0604030504040204" pitchFamily="50" charset="-128"/>
                <a:ea typeface="Meiryo UI" panose="020B0604030504040204" pitchFamily="50" charset="-128"/>
              </a:rPr>
              <a:t>)</a:t>
            </a:r>
          </a:p>
          <a:p>
            <a:pPr marL="1076325" lvl="2" indent="-161925">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機能追加・改修箇所</a:t>
            </a:r>
            <a:endParaRPr lang="en-US" altLang="ja-JP" sz="1200" dirty="0">
              <a:solidFill>
                <a:schemeClr val="tx1"/>
              </a:solidFill>
              <a:latin typeface="Meiryo UI" panose="020B0604030504040204" pitchFamily="50" charset="-128"/>
              <a:ea typeface="Meiryo UI" panose="020B0604030504040204" pitchFamily="50" charset="-128"/>
            </a:endParaRPr>
          </a:p>
          <a:p>
            <a:pPr marL="1076325" lvl="2" indent="-161925">
              <a:spcAft>
                <a:spcPts val="600"/>
              </a:spcAft>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機能追加・改修箇所と関係性のある箇所</a:t>
            </a:r>
            <a:endParaRPr lang="en-US" altLang="ja-JP" sz="1200" dirty="0">
              <a:solidFill>
                <a:schemeClr val="tx1"/>
              </a:solidFill>
              <a:latin typeface="Meiryo UI" panose="020B0604030504040204" pitchFamily="50" charset="-128"/>
              <a:ea typeface="Meiryo UI" panose="020B0604030504040204" pitchFamily="50" charset="-128"/>
            </a:endParaRPr>
          </a:p>
          <a:p>
            <a:pPr marL="342900" indent="-342900">
              <a:spcAft>
                <a:spcPts val="600"/>
              </a:spcAft>
              <a:buFont typeface="+mj-lt"/>
              <a:buAutoNum type="arabicPeriod"/>
            </a:pPr>
            <a:r>
              <a:rPr lang="ja-JP" altLang="en-US" sz="1200" b="1" u="sng" dirty="0">
                <a:solidFill>
                  <a:schemeClr val="tx1"/>
                </a:solidFill>
                <a:latin typeface="Meiryo UI" panose="020B0604030504040204" pitchFamily="50" charset="-128"/>
                <a:ea typeface="Meiryo UI" panose="020B0604030504040204" pitchFamily="50" charset="-128"/>
              </a:rPr>
              <a:t>テスト対象の優先順位を決める</a:t>
            </a:r>
            <a:r>
              <a:rPr lang="en-US" altLang="ja-JP" sz="1200" b="1" u="sng" dirty="0">
                <a:solidFill>
                  <a:schemeClr val="tx1"/>
                </a:solidFill>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各</a:t>
            </a:r>
            <a:r>
              <a:rPr lang="en-US" altLang="ja-JP" sz="1200" b="1" u="sng" dirty="0">
                <a:solidFill>
                  <a:schemeClr val="tx1"/>
                </a:solidFill>
                <a:latin typeface="Meiryo UI" panose="020B0604030504040204" pitchFamily="50" charset="-128"/>
                <a:ea typeface="Meiryo UI" panose="020B0604030504040204" pitchFamily="50" charset="-128"/>
              </a:rPr>
              <a:t>5</a:t>
            </a:r>
            <a:r>
              <a:rPr lang="ja-JP" altLang="en-US" sz="1200" b="1" u="sng" dirty="0">
                <a:solidFill>
                  <a:schemeClr val="tx1"/>
                </a:solidFill>
                <a:latin typeface="Meiryo UI" panose="020B0604030504040204" pitchFamily="50" charset="-128"/>
                <a:ea typeface="Meiryo UI" panose="020B0604030504040204" pitchFamily="50" charset="-128"/>
              </a:rPr>
              <a:t>段階評価</a:t>
            </a:r>
            <a:r>
              <a:rPr lang="en-US" altLang="ja-JP" sz="1200" b="1" u="sng" dirty="0">
                <a:solidFill>
                  <a:schemeClr val="tx1"/>
                </a:solidFill>
                <a:latin typeface="Meiryo UI" panose="020B0604030504040204" pitchFamily="50" charset="-128"/>
                <a:ea typeface="Meiryo UI" panose="020B0604030504040204" pitchFamily="50" charset="-128"/>
              </a:rPr>
              <a:t>)</a:t>
            </a:r>
          </a:p>
          <a:p>
            <a:pPr marL="719138" lvl="1" indent="-261938">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開発規模</a:t>
            </a:r>
            <a:endParaRPr lang="en-US" altLang="ja-JP" sz="1200" dirty="0">
              <a:solidFill>
                <a:schemeClr val="tx1"/>
              </a:solidFill>
              <a:latin typeface="Meiryo UI" panose="020B0604030504040204" pitchFamily="50" charset="-128"/>
              <a:ea typeface="Meiryo UI" panose="020B0604030504040204" pitchFamily="50" charset="-128"/>
            </a:endParaRPr>
          </a:p>
          <a:p>
            <a:pPr marL="719138" lvl="1" indent="-261938">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業務重要度</a:t>
            </a:r>
            <a:endParaRPr lang="en-US" altLang="ja-JP" sz="1200" dirty="0">
              <a:solidFill>
                <a:schemeClr val="tx1"/>
              </a:solidFill>
              <a:latin typeface="Meiryo UI" panose="020B0604030504040204" pitchFamily="50" charset="-128"/>
              <a:ea typeface="Meiryo UI" panose="020B0604030504040204" pitchFamily="50" charset="-128"/>
            </a:endParaRPr>
          </a:p>
          <a:p>
            <a:pPr marL="719138" lvl="1" indent="-261938">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障害発生時のインパクト</a:t>
            </a:r>
            <a:endParaRPr lang="en-US" altLang="ja-JP" sz="1200" dirty="0">
              <a:solidFill>
                <a:schemeClr val="tx1"/>
              </a:solidFill>
              <a:latin typeface="Meiryo UI" panose="020B0604030504040204" pitchFamily="50" charset="-128"/>
              <a:ea typeface="Meiryo UI" panose="020B0604030504040204" pitchFamily="50" charset="-128"/>
            </a:endParaRPr>
          </a:p>
          <a:p>
            <a:pPr marL="719138" lvl="1" indent="-261938">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過去の障害</a:t>
            </a:r>
            <a:endParaRPr lang="en-US" altLang="ja-JP" sz="1200" dirty="0">
              <a:solidFill>
                <a:schemeClr val="tx1"/>
              </a:solidFill>
              <a:latin typeface="Meiryo UI" panose="020B0604030504040204" pitchFamily="50" charset="-128"/>
              <a:ea typeface="Meiryo UI" panose="020B0604030504040204" pitchFamily="50" charset="-128"/>
            </a:endParaRPr>
          </a:p>
          <a:p>
            <a:pPr marL="342900" indent="-342900">
              <a:spcBef>
                <a:spcPts val="600"/>
              </a:spcBef>
              <a:buFont typeface="+mj-lt"/>
              <a:buAutoNum type="arabicPeriod"/>
            </a:pPr>
            <a:r>
              <a:rPr lang="ja-JP" altLang="en-US" sz="1200" b="1" u="sng" dirty="0">
                <a:solidFill>
                  <a:schemeClr val="tx1"/>
                </a:solidFill>
                <a:latin typeface="Meiryo UI" panose="020B0604030504040204" pitchFamily="50" charset="-128"/>
                <a:ea typeface="Meiryo UI" panose="020B0604030504040204" pitchFamily="50" charset="-128"/>
              </a:rPr>
              <a:t>テスト対象が変更されるリスクを想定する。</a:t>
            </a:r>
            <a:r>
              <a:rPr lang="en-US" altLang="ja-JP" sz="1200" b="1" u="sng" dirty="0">
                <a:solidFill>
                  <a:schemeClr val="tx1"/>
                </a:solidFill>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主な</a:t>
            </a:r>
            <a:r>
              <a:rPr lang="en-US" altLang="ja-JP" sz="1200" b="1" u="sng" dirty="0">
                <a:solidFill>
                  <a:schemeClr val="tx1"/>
                </a:solidFill>
                <a:latin typeface="Meiryo UI" panose="020B0604030504040204" pitchFamily="50" charset="-128"/>
                <a:ea typeface="Meiryo UI" panose="020B0604030504040204" pitchFamily="50" charset="-128"/>
              </a:rPr>
              <a:t>3</a:t>
            </a:r>
            <a:r>
              <a:rPr lang="ja-JP" altLang="en-US" sz="1200" b="1" u="sng" dirty="0">
                <a:solidFill>
                  <a:schemeClr val="tx1"/>
                </a:solidFill>
                <a:latin typeface="Meiryo UI" panose="020B0604030504040204" pitchFamily="50" charset="-128"/>
                <a:ea typeface="Meiryo UI" panose="020B0604030504040204" pitchFamily="50" charset="-128"/>
              </a:rPr>
              <a:t>例</a:t>
            </a:r>
            <a:r>
              <a:rPr lang="en-US" altLang="ja-JP" sz="1200" b="1" u="sng" dirty="0">
                <a:solidFill>
                  <a:schemeClr val="tx1"/>
                </a:solidFill>
                <a:latin typeface="Meiryo UI" panose="020B0604030504040204" pitchFamily="50" charset="-128"/>
                <a:ea typeface="Meiryo UI" panose="020B0604030504040204" pitchFamily="50" charset="-128"/>
              </a:rPr>
              <a:t>)</a:t>
            </a:r>
          </a:p>
          <a:p>
            <a:pPr marL="719138" lvl="1" indent="-261938">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ユーザーが新たな要求を追加する。</a:t>
            </a:r>
            <a:endParaRPr lang="en-US" altLang="ja-JP" sz="1200" dirty="0">
              <a:solidFill>
                <a:schemeClr val="tx1"/>
              </a:solidFill>
              <a:latin typeface="Meiryo UI" panose="020B0604030504040204" pitchFamily="50" charset="-128"/>
              <a:ea typeface="Meiryo UI" panose="020B0604030504040204" pitchFamily="50" charset="-128"/>
            </a:endParaRPr>
          </a:p>
          <a:p>
            <a:pPr marL="719138" lvl="1" indent="-261938">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計画時に見えていなかった事実が判明する。</a:t>
            </a:r>
            <a:endParaRPr lang="en-US" altLang="ja-JP" sz="1200" dirty="0">
              <a:solidFill>
                <a:schemeClr val="tx1"/>
              </a:solidFill>
              <a:latin typeface="Meiryo UI" panose="020B0604030504040204" pitchFamily="50" charset="-128"/>
              <a:ea typeface="Meiryo UI" panose="020B0604030504040204" pitchFamily="50" charset="-128"/>
            </a:endParaRPr>
          </a:p>
          <a:p>
            <a:pPr marL="719138" lvl="1" indent="-261938">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開発対象機能のリリースタイミングが変わる。</a:t>
            </a:r>
          </a:p>
        </p:txBody>
      </p:sp>
      <p:graphicFrame>
        <p:nvGraphicFramePr>
          <p:cNvPr id="79" name="表 78">
            <a:extLst>
              <a:ext uri="{FF2B5EF4-FFF2-40B4-BE49-F238E27FC236}">
                <a16:creationId xmlns:a16="http://schemas.microsoft.com/office/drawing/2014/main" id="{EAF76E70-72F5-EA94-333B-66F33DFC4382}"/>
              </a:ext>
            </a:extLst>
          </p:cNvPr>
          <p:cNvGraphicFramePr>
            <a:graphicFrameLocks noGrp="1"/>
          </p:cNvGraphicFramePr>
          <p:nvPr>
            <p:extLst>
              <p:ext uri="{D42A27DB-BD31-4B8C-83A1-F6EECF244321}">
                <p14:modId xmlns:p14="http://schemas.microsoft.com/office/powerpoint/2010/main" val="36094299"/>
              </p:ext>
            </p:extLst>
          </p:nvPr>
        </p:nvGraphicFramePr>
        <p:xfrm>
          <a:off x="695280" y="5710377"/>
          <a:ext cx="2822441" cy="1046279"/>
        </p:xfrm>
        <a:graphic>
          <a:graphicData uri="http://schemas.openxmlformats.org/drawingml/2006/table">
            <a:tbl>
              <a:tblPr/>
              <a:tblGrid>
                <a:gridCol w="549046">
                  <a:extLst>
                    <a:ext uri="{9D8B030D-6E8A-4147-A177-3AD203B41FA5}">
                      <a16:colId xmlns:a16="http://schemas.microsoft.com/office/drawing/2014/main" val="1580914011"/>
                    </a:ext>
                  </a:extLst>
                </a:gridCol>
                <a:gridCol w="454679">
                  <a:extLst>
                    <a:ext uri="{9D8B030D-6E8A-4147-A177-3AD203B41FA5}">
                      <a16:colId xmlns:a16="http://schemas.microsoft.com/office/drawing/2014/main" val="765218434"/>
                    </a:ext>
                  </a:extLst>
                </a:gridCol>
                <a:gridCol w="454679">
                  <a:extLst>
                    <a:ext uri="{9D8B030D-6E8A-4147-A177-3AD203B41FA5}">
                      <a16:colId xmlns:a16="http://schemas.microsoft.com/office/drawing/2014/main" val="288357613"/>
                    </a:ext>
                  </a:extLst>
                </a:gridCol>
                <a:gridCol w="454679">
                  <a:extLst>
                    <a:ext uri="{9D8B030D-6E8A-4147-A177-3AD203B41FA5}">
                      <a16:colId xmlns:a16="http://schemas.microsoft.com/office/drawing/2014/main" val="3187422303"/>
                    </a:ext>
                  </a:extLst>
                </a:gridCol>
                <a:gridCol w="454679">
                  <a:extLst>
                    <a:ext uri="{9D8B030D-6E8A-4147-A177-3AD203B41FA5}">
                      <a16:colId xmlns:a16="http://schemas.microsoft.com/office/drawing/2014/main" val="1968377241"/>
                    </a:ext>
                  </a:extLst>
                </a:gridCol>
                <a:gridCol w="454679">
                  <a:extLst>
                    <a:ext uri="{9D8B030D-6E8A-4147-A177-3AD203B41FA5}">
                      <a16:colId xmlns:a16="http://schemas.microsoft.com/office/drawing/2014/main" val="1303501366"/>
                    </a:ext>
                  </a:extLst>
                </a:gridCol>
              </a:tblGrid>
              <a:tr h="152058">
                <a:tc>
                  <a:txBody>
                    <a:bodyPr/>
                    <a:lstStyle/>
                    <a:p>
                      <a:pPr algn="l" fontAlgn="ctr"/>
                      <a:r>
                        <a:rPr lang="ja-JP" altLang="en-US" sz="600" b="0" i="0" u="none" strike="noStrike" dirty="0">
                          <a:solidFill>
                            <a:srgbClr val="FFFFFF"/>
                          </a:solidFill>
                          <a:effectLst/>
                          <a:latin typeface="Meiryo UI" panose="020B0604030504040204" pitchFamily="50" charset="-128"/>
                          <a:ea typeface="Meiryo UI" panose="020B0604030504040204" pitchFamily="50" charset="-128"/>
                        </a:rPr>
                        <a:t>件名</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gridSpan="4">
                  <a:txBody>
                    <a:bodyPr/>
                    <a:lstStyle/>
                    <a:p>
                      <a:pPr algn="l"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点数によるテスト対象の優先度付け</a:t>
                      </a:r>
                    </a:p>
                  </a:txBody>
                  <a:tcPr marL="3825" marR="3825" marT="3825" marB="0" anchor="ctr">
                    <a:lnL w="6350" cap="flat" cmpd="sng" algn="ctr">
                      <a:solidFill>
                        <a:srgbClr val="000000"/>
                      </a:solidFill>
                      <a:prstDash val="solid"/>
                      <a:round/>
                      <a:headEnd type="none" w="med" len="med"/>
                      <a:tailEnd type="none" w="med" len="med"/>
                    </a:lnL>
                    <a:lnR>
                      <a:noFill/>
                    </a:lnR>
                    <a:lnT>
                      <a:noFill/>
                    </a:lnT>
                    <a:lnB>
                      <a:noFill/>
                    </a:lnB>
                    <a:solidFill>
                      <a:schemeClr val="bg1"/>
                    </a:solidFill>
                  </a:tcPr>
                </a:tc>
                <a:tc hMerge="1">
                  <a:txBody>
                    <a:bodyPr/>
                    <a:lstStyle/>
                    <a:p>
                      <a:endParaRPr kumimoji="1" lang="ja-JP" altLang="en-US"/>
                    </a:p>
                  </a:txBody>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4207" marR="4207" marT="4207" marB="0" anchor="ctr">
                    <a:lnL>
                      <a:noFill/>
                    </a:lnL>
                    <a:lnR>
                      <a:noFill/>
                    </a:lnR>
                    <a:lnT>
                      <a:noFill/>
                    </a:lnT>
                    <a:lnB>
                      <a:noFill/>
                    </a:lnB>
                    <a:noFill/>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4207" marR="4207" marT="4207" marB="0" anchor="ctr">
                    <a:lnL>
                      <a:noFill/>
                    </a:lnL>
                    <a:lnR>
                      <a:noFill/>
                    </a:lnR>
                    <a:lnT>
                      <a:noFill/>
                    </a:lnT>
                    <a:lnB>
                      <a:noFill/>
                    </a:lnB>
                    <a:noFill/>
                  </a:tcPr>
                </a:tc>
                <a:tc>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825" marR="3825" marT="3825" marB="0" anchor="ctr">
                    <a:lnL>
                      <a:noFill/>
                    </a:lnL>
                    <a:lnR>
                      <a:noFill/>
                    </a:lnR>
                    <a:lnT>
                      <a:noFill/>
                    </a:lnT>
                    <a:lnB>
                      <a:noFill/>
                    </a:lnB>
                    <a:noFill/>
                  </a:tcPr>
                </a:tc>
                <a:extLst>
                  <a:ext uri="{0D108BD9-81ED-4DB2-BD59-A6C34878D82A}">
                    <a16:rowId xmlns:a16="http://schemas.microsoft.com/office/drawing/2014/main" val="1413151491"/>
                  </a:ext>
                </a:extLst>
              </a:tr>
              <a:tr h="205770">
                <a:tc gridSpan="4">
                  <a:txBody>
                    <a:bodyPr/>
                    <a:lstStyle/>
                    <a:p>
                      <a:pPr algn="l"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を最大、</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0</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を最小として点数を付けた</a:t>
                      </a:r>
                    </a:p>
                  </a:txBody>
                  <a:tcPr marL="3825" marR="3825" marT="38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4207" marR="4207" marT="4207" marB="0" anchor="ctr">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4207" marR="4207" marT="4207"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3825" marR="3825" marT="3825"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825" marR="3825" marT="3825" marB="0" anchor="ctr">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8468187"/>
                  </a:ext>
                </a:extLst>
              </a:tr>
              <a:tr h="229483">
                <a:tc>
                  <a:txBody>
                    <a:bodyPr/>
                    <a:lstStyle/>
                    <a:p>
                      <a:pPr algn="l" fontAlgn="ctr"/>
                      <a:r>
                        <a:rPr lang="ja-JP" altLang="en-US" sz="600" b="0" i="0" u="none" strike="noStrike">
                          <a:solidFill>
                            <a:srgbClr val="FFFFFF"/>
                          </a:solidFill>
                          <a:effectLst/>
                          <a:latin typeface="Meiryo UI" panose="020B0604030504040204" pitchFamily="50" charset="-128"/>
                          <a:ea typeface="Meiryo UI" panose="020B0604030504040204" pitchFamily="50" charset="-128"/>
                        </a:rPr>
                        <a:t>テスト対象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600" b="0" i="0" u="none" strike="noStrike" dirty="0">
                          <a:solidFill>
                            <a:srgbClr val="FFFFFF"/>
                          </a:solidFill>
                          <a:effectLst/>
                          <a:latin typeface="Meiryo UI" panose="020B0604030504040204" pitchFamily="50" charset="-128"/>
                          <a:ea typeface="Meiryo UI" panose="020B0604030504040204" pitchFamily="50" charset="-128"/>
                        </a:rPr>
                        <a:t>開発規模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600" b="0" i="0" u="none" strike="noStrike" dirty="0">
                          <a:solidFill>
                            <a:srgbClr val="FFFFFF"/>
                          </a:solidFill>
                          <a:effectLst/>
                          <a:latin typeface="Meiryo UI" panose="020B0604030504040204" pitchFamily="50" charset="-128"/>
                          <a:ea typeface="Meiryo UI" panose="020B0604030504040204" pitchFamily="50" charset="-128"/>
                        </a:rPr>
                        <a:t>業務優先度</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600" b="0" i="0" u="none" strike="noStrike" dirty="0">
                          <a:solidFill>
                            <a:srgbClr val="FFFFFF"/>
                          </a:solidFill>
                          <a:effectLst/>
                          <a:latin typeface="Meiryo UI" panose="020B0604030504040204" pitchFamily="50" charset="-128"/>
                          <a:ea typeface="Meiryo UI" panose="020B0604030504040204" pitchFamily="50" charset="-128"/>
                        </a:rPr>
                        <a:t>障害発生時のインパクト</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600" b="0" i="0" u="none" strike="noStrike" dirty="0">
                          <a:solidFill>
                            <a:srgbClr val="FFFFFF"/>
                          </a:solidFill>
                          <a:effectLst/>
                          <a:latin typeface="Meiryo UI" panose="020B0604030504040204" pitchFamily="50" charset="-128"/>
                          <a:ea typeface="Meiryo UI" panose="020B0604030504040204" pitchFamily="50" charset="-128"/>
                        </a:rPr>
                        <a:t>過去の障害</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600" b="0" i="0" u="none" strike="noStrike" dirty="0">
                          <a:solidFill>
                            <a:srgbClr val="FFFFFF"/>
                          </a:solidFill>
                          <a:effectLst/>
                          <a:latin typeface="Meiryo UI" panose="020B0604030504040204" pitchFamily="50" charset="-128"/>
                          <a:ea typeface="Meiryo UI" panose="020B0604030504040204" pitchFamily="50" charset="-128"/>
                        </a:rPr>
                        <a:t>合計</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extLst>
                  <a:ext uri="{0D108BD9-81ED-4DB2-BD59-A6C34878D82A}">
                    <a16:rowId xmlns:a16="http://schemas.microsoft.com/office/drawing/2014/main" val="3528071006"/>
                  </a:ext>
                </a:extLst>
              </a:tr>
              <a:tr h="114742">
                <a:tc>
                  <a:txBody>
                    <a:bodyPr/>
                    <a:lstStyle/>
                    <a:p>
                      <a:pPr algn="l"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○○機能</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1</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2</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3</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4</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10</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49058797"/>
                  </a:ext>
                </a:extLst>
              </a:tr>
              <a:tr h="114742">
                <a:tc>
                  <a:txBody>
                    <a:bodyPr/>
                    <a:lstStyle/>
                    <a:p>
                      <a:pPr algn="l"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機能</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5</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1</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4</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0</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10</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92354729"/>
                  </a:ext>
                </a:extLst>
              </a:tr>
              <a:tr h="114742">
                <a:tc>
                  <a:txBody>
                    <a:bodyPr/>
                    <a:lstStyle/>
                    <a:p>
                      <a:pPr algn="l"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▲▲帳票</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2</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5</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5</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3</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15</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46196388"/>
                  </a:ext>
                </a:extLst>
              </a:tr>
              <a:tr h="114742">
                <a:tc>
                  <a:txBody>
                    <a:bodyPr/>
                    <a:lstStyle/>
                    <a:p>
                      <a:pPr algn="l" fontAlgn="ctr"/>
                      <a:r>
                        <a:rPr lang="ja-JP" altLang="en-US" sz="600" b="0" i="0" u="none" strike="noStrike">
                          <a:solidFill>
                            <a:srgbClr val="000000"/>
                          </a:solidFill>
                          <a:effectLst/>
                          <a:latin typeface="Meiryo UI" panose="020B0604030504040204" pitchFamily="50" charset="-128"/>
                          <a:ea typeface="Meiryo UI" panose="020B0604030504040204" pitchFamily="50" charset="-128"/>
                        </a:rPr>
                        <a:t>■■画面</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a:solidFill>
                            <a:srgbClr val="000000"/>
                          </a:solidFill>
                          <a:effectLst/>
                          <a:latin typeface="Meiryo UI" panose="020B0604030504040204" pitchFamily="50" charset="-128"/>
                          <a:ea typeface="Meiryo UI" panose="020B0604030504040204" pitchFamily="50" charset="-128"/>
                        </a:rPr>
                        <a:t>1</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3</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2</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0</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6</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38755660"/>
                  </a:ext>
                </a:extLst>
              </a:tr>
            </a:tbl>
          </a:graphicData>
        </a:graphic>
      </p:graphicFrame>
      <p:sp>
        <p:nvSpPr>
          <p:cNvPr id="12" name="四角形: 角を丸くする 11">
            <a:extLst>
              <a:ext uri="{FF2B5EF4-FFF2-40B4-BE49-F238E27FC236}">
                <a16:creationId xmlns:a16="http://schemas.microsoft.com/office/drawing/2014/main" id="{61155135-FE0E-7341-3456-49C5DA84B6E7}"/>
              </a:ext>
            </a:extLst>
          </p:cNvPr>
          <p:cNvSpPr/>
          <p:nvPr/>
        </p:nvSpPr>
        <p:spPr>
          <a:xfrm>
            <a:off x="4293864" y="2085428"/>
            <a:ext cx="2343743" cy="723675"/>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000" dirty="0">
                <a:solidFill>
                  <a:schemeClr val="tx1"/>
                </a:solidFill>
                <a:latin typeface="Meiryo UI" panose="020B0604030504040204" pitchFamily="50" charset="-128"/>
                <a:ea typeface="Meiryo UI" panose="020B0604030504040204" pitchFamily="50" charset="-128"/>
              </a:rPr>
              <a:t>データ連携</a:t>
            </a:r>
          </a:p>
        </p:txBody>
      </p:sp>
      <p:sp>
        <p:nvSpPr>
          <p:cNvPr id="14" name="正方形/長方形 13">
            <a:extLst>
              <a:ext uri="{FF2B5EF4-FFF2-40B4-BE49-F238E27FC236}">
                <a16:creationId xmlns:a16="http://schemas.microsoft.com/office/drawing/2014/main" id="{FD06058B-0006-F658-730F-3F6781BDDCD2}"/>
              </a:ext>
            </a:extLst>
          </p:cNvPr>
          <p:cNvSpPr/>
          <p:nvPr/>
        </p:nvSpPr>
        <p:spPr>
          <a:xfrm>
            <a:off x="4582729" y="2339660"/>
            <a:ext cx="725066" cy="38633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注文データ取り込み</a:t>
            </a:r>
          </a:p>
        </p:txBody>
      </p:sp>
      <p:sp>
        <p:nvSpPr>
          <p:cNvPr id="15" name="正方形/長方形 14">
            <a:extLst>
              <a:ext uri="{FF2B5EF4-FFF2-40B4-BE49-F238E27FC236}">
                <a16:creationId xmlns:a16="http://schemas.microsoft.com/office/drawing/2014/main" id="{8D76BC5A-A2B2-061F-75B8-CD0A01FA3E4D}"/>
              </a:ext>
            </a:extLst>
          </p:cNvPr>
          <p:cNvSpPr/>
          <p:nvPr/>
        </p:nvSpPr>
        <p:spPr>
          <a:xfrm>
            <a:off x="5610168" y="2339660"/>
            <a:ext cx="725066" cy="38633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納品</a:t>
            </a:r>
            <a:r>
              <a:rPr kumimoji="1" lang="ja-JP" altLang="en-US" sz="1000" dirty="0">
                <a:solidFill>
                  <a:schemeClr val="tx1"/>
                </a:solidFill>
                <a:latin typeface="Meiryo UI" panose="020B0604030504040204" pitchFamily="50" charset="-128"/>
                <a:ea typeface="Meiryo UI" panose="020B0604030504040204" pitchFamily="50" charset="-128"/>
              </a:rPr>
              <a:t>データ取り込み</a:t>
            </a:r>
          </a:p>
        </p:txBody>
      </p:sp>
      <p:sp>
        <p:nvSpPr>
          <p:cNvPr id="17" name="四角形: 角を丸くする 16">
            <a:extLst>
              <a:ext uri="{FF2B5EF4-FFF2-40B4-BE49-F238E27FC236}">
                <a16:creationId xmlns:a16="http://schemas.microsoft.com/office/drawing/2014/main" id="{F9475EDB-A684-6D3E-205B-E6E70E06D314}"/>
              </a:ext>
            </a:extLst>
          </p:cNvPr>
          <p:cNvSpPr/>
          <p:nvPr/>
        </p:nvSpPr>
        <p:spPr>
          <a:xfrm>
            <a:off x="4293864" y="3033142"/>
            <a:ext cx="2343743" cy="1009517"/>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000" dirty="0">
                <a:solidFill>
                  <a:schemeClr val="tx1"/>
                </a:solidFill>
                <a:latin typeface="Meiryo UI" panose="020B0604030504040204" pitchFamily="50" charset="-128"/>
                <a:ea typeface="Meiryo UI" panose="020B0604030504040204" pitchFamily="50" charset="-128"/>
              </a:rPr>
              <a:t>在庫管理</a:t>
            </a:r>
          </a:p>
        </p:txBody>
      </p:sp>
      <p:sp>
        <p:nvSpPr>
          <p:cNvPr id="18" name="正方形/長方形 17">
            <a:extLst>
              <a:ext uri="{FF2B5EF4-FFF2-40B4-BE49-F238E27FC236}">
                <a16:creationId xmlns:a16="http://schemas.microsoft.com/office/drawing/2014/main" id="{ACC81A0D-0118-328F-D26E-1FE4F61A71B1}"/>
              </a:ext>
            </a:extLst>
          </p:cNvPr>
          <p:cNvSpPr/>
          <p:nvPr/>
        </p:nvSpPr>
        <p:spPr>
          <a:xfrm>
            <a:off x="4350884" y="3348606"/>
            <a:ext cx="713648" cy="2638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在庫引当</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B1F9AB45-E823-CE48-D064-CE2F0B1F6D3B}"/>
              </a:ext>
            </a:extLst>
          </p:cNvPr>
          <p:cNvSpPr/>
          <p:nvPr/>
        </p:nvSpPr>
        <p:spPr>
          <a:xfrm>
            <a:off x="5108911" y="3348606"/>
            <a:ext cx="713648" cy="263874"/>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ピッキング</a:t>
            </a:r>
          </a:p>
        </p:txBody>
      </p:sp>
      <p:sp>
        <p:nvSpPr>
          <p:cNvPr id="30" name="正方形/長方形 29">
            <a:extLst>
              <a:ext uri="{FF2B5EF4-FFF2-40B4-BE49-F238E27FC236}">
                <a16:creationId xmlns:a16="http://schemas.microsoft.com/office/drawing/2014/main" id="{B3F7ACC1-FDC9-B310-9671-001C29B23997}"/>
              </a:ext>
            </a:extLst>
          </p:cNvPr>
          <p:cNvSpPr/>
          <p:nvPr/>
        </p:nvSpPr>
        <p:spPr>
          <a:xfrm>
            <a:off x="5866939" y="3348606"/>
            <a:ext cx="713648" cy="2638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積荷指示</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034A13DF-E9C5-CC3B-905F-DA01C0CE3344}"/>
              </a:ext>
            </a:extLst>
          </p:cNvPr>
          <p:cNvSpPr/>
          <p:nvPr/>
        </p:nvSpPr>
        <p:spPr>
          <a:xfrm>
            <a:off x="4350884" y="3664071"/>
            <a:ext cx="713648" cy="2638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出庫</a:t>
            </a:r>
          </a:p>
        </p:txBody>
      </p:sp>
      <p:sp>
        <p:nvSpPr>
          <p:cNvPr id="34" name="正方形/長方形 33">
            <a:extLst>
              <a:ext uri="{FF2B5EF4-FFF2-40B4-BE49-F238E27FC236}">
                <a16:creationId xmlns:a16="http://schemas.microsoft.com/office/drawing/2014/main" id="{4E40008E-242B-1907-3EA2-3CD89D915C76}"/>
              </a:ext>
            </a:extLst>
          </p:cNvPr>
          <p:cNvSpPr/>
          <p:nvPr/>
        </p:nvSpPr>
        <p:spPr>
          <a:xfrm>
            <a:off x="5108911" y="3664071"/>
            <a:ext cx="713648" cy="2638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在庫</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913DA81D-42F8-24E3-C69C-941C49BD7683}"/>
              </a:ext>
            </a:extLst>
          </p:cNvPr>
          <p:cNvSpPr/>
          <p:nvPr/>
        </p:nvSpPr>
        <p:spPr>
          <a:xfrm>
            <a:off x="5866939" y="3664071"/>
            <a:ext cx="713648" cy="2638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入庫</a:t>
            </a:r>
          </a:p>
        </p:txBody>
      </p:sp>
      <p:sp>
        <p:nvSpPr>
          <p:cNvPr id="36" name="四角形: 角を丸くする 35">
            <a:extLst>
              <a:ext uri="{FF2B5EF4-FFF2-40B4-BE49-F238E27FC236}">
                <a16:creationId xmlns:a16="http://schemas.microsoft.com/office/drawing/2014/main" id="{258FE37A-1049-2A55-2C1E-9CDC42E187F8}"/>
              </a:ext>
            </a:extLst>
          </p:cNvPr>
          <p:cNvSpPr/>
          <p:nvPr/>
        </p:nvSpPr>
        <p:spPr>
          <a:xfrm>
            <a:off x="4293864" y="4266698"/>
            <a:ext cx="2343743" cy="723675"/>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ja-JP" altLang="en-US" sz="1000" dirty="0">
                <a:solidFill>
                  <a:schemeClr val="tx1"/>
                </a:solidFill>
                <a:latin typeface="Meiryo UI" panose="020B0604030504040204" pitchFamily="50" charset="-128"/>
                <a:ea typeface="Meiryo UI" panose="020B0604030504040204" pitchFamily="50" charset="-128"/>
              </a:rPr>
              <a:t>現場別管理</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439899B2-CA45-EC43-0977-F6289DB8F42A}"/>
              </a:ext>
            </a:extLst>
          </p:cNvPr>
          <p:cNvSpPr/>
          <p:nvPr/>
        </p:nvSpPr>
        <p:spPr>
          <a:xfrm>
            <a:off x="4350884" y="4520930"/>
            <a:ext cx="713648" cy="38633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現場別</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情報登録</a:t>
            </a:r>
          </a:p>
        </p:txBody>
      </p:sp>
      <p:sp>
        <p:nvSpPr>
          <p:cNvPr id="41" name="正方形/長方形 40">
            <a:extLst>
              <a:ext uri="{FF2B5EF4-FFF2-40B4-BE49-F238E27FC236}">
                <a16:creationId xmlns:a16="http://schemas.microsoft.com/office/drawing/2014/main" id="{57FB2743-859E-DE9A-0C37-8F2482B9383A}"/>
              </a:ext>
            </a:extLst>
          </p:cNvPr>
          <p:cNvSpPr/>
          <p:nvPr/>
        </p:nvSpPr>
        <p:spPr>
          <a:xfrm>
            <a:off x="5104560" y="4520930"/>
            <a:ext cx="713648" cy="38633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現場別</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lang="ja-JP" altLang="en-US" sz="1000" dirty="0">
                <a:solidFill>
                  <a:schemeClr val="tx1"/>
                </a:solidFill>
                <a:latin typeface="Meiryo UI" panose="020B0604030504040204" pitchFamily="50" charset="-128"/>
                <a:ea typeface="Meiryo UI" panose="020B0604030504040204" pitchFamily="50" charset="-128"/>
              </a:rPr>
              <a:t>進捗管理</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24EF5486-5BD5-FF20-0247-31A8B551BB36}"/>
              </a:ext>
            </a:extLst>
          </p:cNvPr>
          <p:cNvSpPr/>
          <p:nvPr/>
        </p:nvSpPr>
        <p:spPr>
          <a:xfrm>
            <a:off x="5866939" y="4520930"/>
            <a:ext cx="713648" cy="386338"/>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現場別</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lang="ja-JP" altLang="en-US" sz="1000" dirty="0">
                <a:solidFill>
                  <a:schemeClr val="tx1"/>
                </a:solidFill>
                <a:latin typeface="Meiryo UI" panose="020B0604030504040204" pitchFamily="50" charset="-128"/>
                <a:ea typeface="Meiryo UI" panose="020B0604030504040204" pitchFamily="50" charset="-128"/>
              </a:rPr>
              <a:t>情報管理</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grpSp>
        <p:nvGrpSpPr>
          <p:cNvPr id="46" name="グループ化 45">
            <a:extLst>
              <a:ext uri="{FF2B5EF4-FFF2-40B4-BE49-F238E27FC236}">
                <a16:creationId xmlns:a16="http://schemas.microsoft.com/office/drawing/2014/main" id="{ABEF5BF7-3F81-54EB-AC7B-9062DD912D9C}"/>
              </a:ext>
            </a:extLst>
          </p:cNvPr>
          <p:cNvGrpSpPr/>
          <p:nvPr/>
        </p:nvGrpSpPr>
        <p:grpSpPr>
          <a:xfrm>
            <a:off x="5866939" y="4084431"/>
            <a:ext cx="725066" cy="274382"/>
            <a:chOff x="6090626" y="4501759"/>
            <a:chExt cx="914400" cy="346696"/>
          </a:xfrm>
        </p:grpSpPr>
        <p:sp>
          <p:nvSpPr>
            <p:cNvPr id="43" name="吹き出し: 四角形 42">
              <a:extLst>
                <a:ext uri="{FF2B5EF4-FFF2-40B4-BE49-F238E27FC236}">
                  <a16:creationId xmlns:a16="http://schemas.microsoft.com/office/drawing/2014/main" id="{E2D54E5E-DC8A-B27F-F30E-0797B8CC7489}"/>
                </a:ext>
              </a:extLst>
            </p:cNvPr>
            <p:cNvSpPr/>
            <p:nvPr/>
          </p:nvSpPr>
          <p:spPr>
            <a:xfrm>
              <a:off x="6090626" y="4502631"/>
              <a:ext cx="914400" cy="345824"/>
            </a:xfrm>
            <a:prstGeom prst="wedgeRectCallout">
              <a:avLst>
                <a:gd name="adj1" fmla="val 29167"/>
                <a:gd name="adj2" fmla="val 123384"/>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改修</a:t>
              </a:r>
              <a:r>
                <a:rPr kumimoji="1" lang="ja-JP" altLang="en-US" sz="1000" dirty="0">
                  <a:solidFill>
                    <a:schemeClr val="tx1"/>
                  </a:solidFill>
                  <a:latin typeface="Meiryo UI" panose="020B0604030504040204" pitchFamily="50" charset="-128"/>
                  <a:ea typeface="Meiryo UI" panose="020B0604030504040204" pitchFamily="50" charset="-128"/>
                </a:rPr>
                <a:t>対象</a:t>
              </a:r>
            </a:p>
          </p:txBody>
        </p:sp>
        <p:sp>
          <p:nvSpPr>
            <p:cNvPr id="44" name="吹き出し: 四角形 43">
              <a:extLst>
                <a:ext uri="{FF2B5EF4-FFF2-40B4-BE49-F238E27FC236}">
                  <a16:creationId xmlns:a16="http://schemas.microsoft.com/office/drawing/2014/main" id="{5C7525A4-4E89-AE75-BA43-9C209FE1D15C}"/>
                </a:ext>
              </a:extLst>
            </p:cNvPr>
            <p:cNvSpPr/>
            <p:nvPr/>
          </p:nvSpPr>
          <p:spPr>
            <a:xfrm>
              <a:off x="6090626" y="4501759"/>
              <a:ext cx="914400" cy="345824"/>
            </a:xfrm>
            <a:prstGeom prst="wedgeRectCallout">
              <a:avLst>
                <a:gd name="adj1" fmla="val -62938"/>
                <a:gd name="adj2" fmla="val -222787"/>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改修</a:t>
              </a:r>
              <a:r>
                <a:rPr kumimoji="1" lang="ja-JP" altLang="en-US" sz="1000" dirty="0">
                  <a:solidFill>
                    <a:schemeClr val="tx1"/>
                  </a:solidFill>
                  <a:latin typeface="Meiryo UI" panose="020B0604030504040204" pitchFamily="50" charset="-128"/>
                  <a:ea typeface="Meiryo UI" panose="020B0604030504040204" pitchFamily="50" charset="-128"/>
                </a:rPr>
                <a:t>対象</a:t>
              </a:r>
            </a:p>
          </p:txBody>
        </p:sp>
      </p:grpSp>
      <p:sp>
        <p:nvSpPr>
          <p:cNvPr id="47" name="正方形/長方形 46">
            <a:extLst>
              <a:ext uri="{FF2B5EF4-FFF2-40B4-BE49-F238E27FC236}">
                <a16:creationId xmlns:a16="http://schemas.microsoft.com/office/drawing/2014/main" id="{D1B18F61-A915-AB0E-C762-8B7F034DDAE1}"/>
              </a:ext>
            </a:extLst>
          </p:cNvPr>
          <p:cNvSpPr/>
          <p:nvPr/>
        </p:nvSpPr>
        <p:spPr>
          <a:xfrm>
            <a:off x="4173957" y="2913045"/>
            <a:ext cx="2578134" cy="2190251"/>
          </a:xfrm>
          <a:prstGeom prst="rect">
            <a:avLst/>
          </a:prstGeom>
          <a:no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cxnSp>
        <p:nvCxnSpPr>
          <p:cNvPr id="48" name="直線矢印コネクタ 47">
            <a:extLst>
              <a:ext uri="{FF2B5EF4-FFF2-40B4-BE49-F238E27FC236}">
                <a16:creationId xmlns:a16="http://schemas.microsoft.com/office/drawing/2014/main" id="{C4809BFA-3EFF-269C-76F9-EDF783483F7B}"/>
              </a:ext>
            </a:extLst>
          </p:cNvPr>
          <p:cNvCxnSpPr>
            <a:cxnSpLocks/>
            <a:stCxn id="12" idx="2"/>
            <a:endCxn id="17" idx="0"/>
          </p:cNvCxnSpPr>
          <p:nvPr/>
        </p:nvCxnSpPr>
        <p:spPr>
          <a:xfrm>
            <a:off x="5465736" y="2809103"/>
            <a:ext cx="0" cy="224039"/>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5C5B6313-6B10-7F2B-D570-8655831D48F0}"/>
              </a:ext>
            </a:extLst>
          </p:cNvPr>
          <p:cNvCxnSpPr>
            <a:cxnSpLocks/>
            <a:stCxn id="17" idx="2"/>
            <a:endCxn id="36" idx="0"/>
          </p:cNvCxnSpPr>
          <p:nvPr/>
        </p:nvCxnSpPr>
        <p:spPr>
          <a:xfrm>
            <a:off x="5465736" y="4042659"/>
            <a:ext cx="0" cy="224039"/>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5" name="四角形: 角を丸くする 54">
            <a:extLst>
              <a:ext uri="{FF2B5EF4-FFF2-40B4-BE49-F238E27FC236}">
                <a16:creationId xmlns:a16="http://schemas.microsoft.com/office/drawing/2014/main" id="{1B1FA31A-0FDA-8603-BDF3-D5AEB3A3A444}"/>
              </a:ext>
            </a:extLst>
          </p:cNvPr>
          <p:cNvSpPr/>
          <p:nvPr/>
        </p:nvSpPr>
        <p:spPr>
          <a:xfrm>
            <a:off x="4293864" y="1708101"/>
            <a:ext cx="2343743" cy="153289"/>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cxnSp>
        <p:nvCxnSpPr>
          <p:cNvPr id="56" name="直線矢印コネクタ 55">
            <a:extLst>
              <a:ext uri="{FF2B5EF4-FFF2-40B4-BE49-F238E27FC236}">
                <a16:creationId xmlns:a16="http://schemas.microsoft.com/office/drawing/2014/main" id="{DAE7D03E-4AD1-566E-3F07-D837849F0C7B}"/>
              </a:ext>
            </a:extLst>
          </p:cNvPr>
          <p:cNvCxnSpPr>
            <a:cxnSpLocks/>
            <a:stCxn id="55" idx="2"/>
            <a:endCxn id="12" idx="0"/>
          </p:cNvCxnSpPr>
          <p:nvPr/>
        </p:nvCxnSpPr>
        <p:spPr>
          <a:xfrm>
            <a:off x="5465736" y="1861390"/>
            <a:ext cx="0" cy="224039"/>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四角形: 角を丸くする 59">
            <a:extLst>
              <a:ext uri="{FF2B5EF4-FFF2-40B4-BE49-F238E27FC236}">
                <a16:creationId xmlns:a16="http://schemas.microsoft.com/office/drawing/2014/main" id="{D81C435A-CC6D-1DA9-4FD2-D5DA64B6D3F9}"/>
              </a:ext>
            </a:extLst>
          </p:cNvPr>
          <p:cNvSpPr/>
          <p:nvPr/>
        </p:nvSpPr>
        <p:spPr>
          <a:xfrm>
            <a:off x="4293864" y="5207239"/>
            <a:ext cx="2343743" cy="15029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cxnSp>
        <p:nvCxnSpPr>
          <p:cNvPr id="61" name="直線矢印コネクタ 60">
            <a:extLst>
              <a:ext uri="{FF2B5EF4-FFF2-40B4-BE49-F238E27FC236}">
                <a16:creationId xmlns:a16="http://schemas.microsoft.com/office/drawing/2014/main" id="{69B07D10-B342-774D-13A2-D65B1845479D}"/>
              </a:ext>
            </a:extLst>
          </p:cNvPr>
          <p:cNvCxnSpPr>
            <a:cxnSpLocks/>
            <a:stCxn id="36" idx="2"/>
            <a:endCxn id="60" idx="0"/>
          </p:cNvCxnSpPr>
          <p:nvPr/>
        </p:nvCxnSpPr>
        <p:spPr>
          <a:xfrm>
            <a:off x="5465736" y="4990373"/>
            <a:ext cx="0" cy="216866"/>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四角形: 角を丸くする 64">
            <a:extLst>
              <a:ext uri="{FF2B5EF4-FFF2-40B4-BE49-F238E27FC236}">
                <a16:creationId xmlns:a16="http://schemas.microsoft.com/office/drawing/2014/main" id="{245DA9E7-7886-E027-92EE-7B63E0F5DD47}"/>
              </a:ext>
            </a:extLst>
          </p:cNvPr>
          <p:cNvSpPr/>
          <p:nvPr/>
        </p:nvSpPr>
        <p:spPr>
          <a:xfrm rot="5400000">
            <a:off x="6129837" y="2775570"/>
            <a:ext cx="1527052" cy="146769"/>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66" name="四角形: 角を丸くする 65">
            <a:extLst>
              <a:ext uri="{FF2B5EF4-FFF2-40B4-BE49-F238E27FC236}">
                <a16:creationId xmlns:a16="http://schemas.microsoft.com/office/drawing/2014/main" id="{53D98AD3-211A-7364-084A-A8DD29BEF4D5}"/>
              </a:ext>
            </a:extLst>
          </p:cNvPr>
          <p:cNvSpPr/>
          <p:nvPr/>
        </p:nvSpPr>
        <p:spPr>
          <a:xfrm rot="5400000">
            <a:off x="3277460" y="2779049"/>
            <a:ext cx="1527052" cy="139811"/>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cxnSp>
        <p:nvCxnSpPr>
          <p:cNvPr id="67" name="直線矢印コネクタ 66">
            <a:extLst>
              <a:ext uri="{FF2B5EF4-FFF2-40B4-BE49-F238E27FC236}">
                <a16:creationId xmlns:a16="http://schemas.microsoft.com/office/drawing/2014/main" id="{1FEE4EDE-50F6-E162-D246-5FC8A619DE58}"/>
              </a:ext>
            </a:extLst>
          </p:cNvPr>
          <p:cNvCxnSpPr>
            <a:cxnSpLocks/>
            <a:endCxn id="12" idx="3"/>
          </p:cNvCxnSpPr>
          <p:nvPr/>
        </p:nvCxnSpPr>
        <p:spPr>
          <a:xfrm flipH="1">
            <a:off x="6637607" y="2447266"/>
            <a:ext cx="181771" cy="0"/>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CB5308A3-76C5-9F0A-1C13-42EE5DE48958}"/>
              </a:ext>
            </a:extLst>
          </p:cNvPr>
          <p:cNvCxnSpPr>
            <a:cxnSpLocks/>
            <a:stCxn id="12" idx="1"/>
          </p:cNvCxnSpPr>
          <p:nvPr/>
        </p:nvCxnSpPr>
        <p:spPr>
          <a:xfrm flipH="1">
            <a:off x="4112093" y="2447266"/>
            <a:ext cx="181771" cy="0"/>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C91BEB83-2B93-33D6-AE8B-5E815D0834A4}"/>
              </a:ext>
            </a:extLst>
          </p:cNvPr>
          <p:cNvSpPr/>
          <p:nvPr/>
        </p:nvSpPr>
        <p:spPr>
          <a:xfrm>
            <a:off x="3971081" y="1708101"/>
            <a:ext cx="2995667" cy="3649428"/>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76" name="吹き出し: 四角形 75">
            <a:extLst>
              <a:ext uri="{FF2B5EF4-FFF2-40B4-BE49-F238E27FC236}">
                <a16:creationId xmlns:a16="http://schemas.microsoft.com/office/drawing/2014/main" id="{C8D4AA32-1537-9DAD-950D-7489F903F860}"/>
              </a:ext>
            </a:extLst>
          </p:cNvPr>
          <p:cNvSpPr/>
          <p:nvPr/>
        </p:nvSpPr>
        <p:spPr>
          <a:xfrm>
            <a:off x="6618232" y="3717774"/>
            <a:ext cx="854724" cy="519614"/>
          </a:xfrm>
          <a:prstGeom prst="wedgeRectCallout">
            <a:avLst>
              <a:gd name="adj1" fmla="val -33871"/>
              <a:gd name="adj2" fmla="val -73988"/>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改修箇所と直接関係する業務</a:t>
            </a:r>
          </a:p>
        </p:txBody>
      </p:sp>
      <p:sp>
        <p:nvSpPr>
          <p:cNvPr id="77" name="吹き出し: 四角形 76">
            <a:extLst>
              <a:ext uri="{FF2B5EF4-FFF2-40B4-BE49-F238E27FC236}">
                <a16:creationId xmlns:a16="http://schemas.microsoft.com/office/drawing/2014/main" id="{5678024C-22B3-5D5B-BEF7-3F6650A27577}"/>
              </a:ext>
            </a:extLst>
          </p:cNvPr>
          <p:cNvSpPr/>
          <p:nvPr/>
        </p:nvSpPr>
        <p:spPr>
          <a:xfrm>
            <a:off x="6646833" y="4830914"/>
            <a:ext cx="854737" cy="519614"/>
          </a:xfrm>
          <a:prstGeom prst="wedgeRectCallout">
            <a:avLst>
              <a:gd name="adj1" fmla="val -11861"/>
              <a:gd name="adj2" fmla="val -81844"/>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改修箇所とデータ連携している機能</a:t>
            </a:r>
          </a:p>
        </p:txBody>
      </p:sp>
      <p:sp>
        <p:nvSpPr>
          <p:cNvPr id="80" name="正方形/長方形 79">
            <a:extLst>
              <a:ext uri="{FF2B5EF4-FFF2-40B4-BE49-F238E27FC236}">
                <a16:creationId xmlns:a16="http://schemas.microsoft.com/office/drawing/2014/main" id="{C9A520DA-B0D3-9028-ADA5-61EE2C7AB98D}"/>
              </a:ext>
            </a:extLst>
          </p:cNvPr>
          <p:cNvSpPr/>
          <p:nvPr/>
        </p:nvSpPr>
        <p:spPr>
          <a:xfrm>
            <a:off x="3971080" y="1497548"/>
            <a:ext cx="2995667" cy="258547"/>
          </a:xfrm>
          <a:prstGeom prst="rect">
            <a:avLst/>
          </a:prstGeom>
          <a:solidFill>
            <a:srgbClr val="000066"/>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①</a:t>
            </a:r>
            <a:r>
              <a:rPr kumimoji="1"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改修箇所以外のテスト対象を洗い出す</a:t>
            </a:r>
          </a:p>
        </p:txBody>
      </p:sp>
      <p:grpSp>
        <p:nvGrpSpPr>
          <p:cNvPr id="11" name="グループ化 10">
            <a:extLst>
              <a:ext uri="{FF2B5EF4-FFF2-40B4-BE49-F238E27FC236}">
                <a16:creationId xmlns:a16="http://schemas.microsoft.com/office/drawing/2014/main" id="{B8C51B60-9E77-7DFA-EE24-085D7A4F4045}"/>
              </a:ext>
            </a:extLst>
          </p:cNvPr>
          <p:cNvGrpSpPr/>
          <p:nvPr/>
        </p:nvGrpSpPr>
        <p:grpSpPr>
          <a:xfrm>
            <a:off x="678422" y="1861684"/>
            <a:ext cx="2768402" cy="3390100"/>
            <a:chOff x="554157" y="1952394"/>
            <a:chExt cx="4550751" cy="4316492"/>
          </a:xfrm>
        </p:grpSpPr>
        <p:sp>
          <p:nvSpPr>
            <p:cNvPr id="5" name="正方形/長方形 4">
              <a:extLst>
                <a:ext uri="{FF2B5EF4-FFF2-40B4-BE49-F238E27FC236}">
                  <a16:creationId xmlns:a16="http://schemas.microsoft.com/office/drawing/2014/main" id="{00640102-6B3E-FA63-2FBC-971D59C450E4}"/>
                </a:ext>
              </a:extLst>
            </p:cNvPr>
            <p:cNvSpPr/>
            <p:nvPr/>
          </p:nvSpPr>
          <p:spPr>
            <a:xfrm>
              <a:off x="554158" y="2609356"/>
              <a:ext cx="1731842" cy="151965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顧客管理業務</a:t>
              </a:r>
            </a:p>
          </p:txBody>
        </p:sp>
        <p:sp>
          <p:nvSpPr>
            <p:cNvPr id="7" name="正方形/長方形 6">
              <a:extLst>
                <a:ext uri="{FF2B5EF4-FFF2-40B4-BE49-F238E27FC236}">
                  <a16:creationId xmlns:a16="http://schemas.microsoft.com/office/drawing/2014/main" id="{8F63EB60-6898-BE00-43DD-829F3C7E94D2}"/>
                </a:ext>
              </a:extLst>
            </p:cNvPr>
            <p:cNvSpPr/>
            <p:nvPr/>
          </p:nvSpPr>
          <p:spPr>
            <a:xfrm>
              <a:off x="3009379" y="2609356"/>
              <a:ext cx="2095529" cy="46128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顧客情報登録画面</a:t>
              </a:r>
            </a:p>
          </p:txBody>
        </p:sp>
        <p:sp>
          <p:nvSpPr>
            <p:cNvPr id="8" name="正方形/長方形 7">
              <a:extLst>
                <a:ext uri="{FF2B5EF4-FFF2-40B4-BE49-F238E27FC236}">
                  <a16:creationId xmlns:a16="http://schemas.microsoft.com/office/drawing/2014/main" id="{C5009BE1-2C7B-E8B8-9C8D-83A49A145B23}"/>
                </a:ext>
              </a:extLst>
            </p:cNvPr>
            <p:cNvSpPr/>
            <p:nvPr/>
          </p:nvSpPr>
          <p:spPr>
            <a:xfrm>
              <a:off x="3009379" y="3138968"/>
              <a:ext cx="2095529" cy="46128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顧客情報変更画面</a:t>
              </a:r>
            </a:p>
          </p:txBody>
        </p:sp>
        <p:sp>
          <p:nvSpPr>
            <p:cNvPr id="9" name="正方形/長方形 8">
              <a:extLst>
                <a:ext uri="{FF2B5EF4-FFF2-40B4-BE49-F238E27FC236}">
                  <a16:creationId xmlns:a16="http://schemas.microsoft.com/office/drawing/2014/main" id="{3A094172-B242-D3D5-6C11-D24B4905CFAB}"/>
                </a:ext>
              </a:extLst>
            </p:cNvPr>
            <p:cNvSpPr/>
            <p:nvPr/>
          </p:nvSpPr>
          <p:spPr>
            <a:xfrm>
              <a:off x="3009379" y="3667727"/>
              <a:ext cx="2095529" cy="46128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顧客情報検索画面</a:t>
              </a:r>
            </a:p>
          </p:txBody>
        </p:sp>
        <p:cxnSp>
          <p:nvCxnSpPr>
            <p:cNvPr id="10" name="直線矢印コネクタ 9">
              <a:extLst>
                <a:ext uri="{FF2B5EF4-FFF2-40B4-BE49-F238E27FC236}">
                  <a16:creationId xmlns:a16="http://schemas.microsoft.com/office/drawing/2014/main" id="{B99AD465-3CC6-FF95-8FD2-404847472CF6}"/>
                </a:ext>
              </a:extLst>
            </p:cNvPr>
            <p:cNvCxnSpPr>
              <a:cxnSpLocks/>
              <a:stCxn id="5" idx="3"/>
              <a:endCxn id="9" idx="1"/>
            </p:cNvCxnSpPr>
            <p:nvPr/>
          </p:nvCxnSpPr>
          <p:spPr>
            <a:xfrm>
              <a:off x="2286000" y="3369184"/>
              <a:ext cx="723379" cy="529185"/>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54E1CA9B-6426-C617-5B37-FF28E2934BFD}"/>
                </a:ext>
              </a:extLst>
            </p:cNvPr>
            <p:cNvCxnSpPr>
              <a:cxnSpLocks/>
              <a:stCxn id="5" idx="3"/>
              <a:endCxn id="8" idx="1"/>
            </p:cNvCxnSpPr>
            <p:nvPr/>
          </p:nvCxnSpPr>
          <p:spPr>
            <a:xfrm>
              <a:off x="2286000" y="3369184"/>
              <a:ext cx="723379" cy="42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979A94E2-DF69-D4F8-4D88-F94559B840E9}"/>
                </a:ext>
              </a:extLst>
            </p:cNvPr>
            <p:cNvCxnSpPr>
              <a:cxnSpLocks/>
              <a:stCxn id="5" idx="3"/>
              <a:endCxn id="7" idx="1"/>
            </p:cNvCxnSpPr>
            <p:nvPr/>
          </p:nvCxnSpPr>
          <p:spPr>
            <a:xfrm flipV="1">
              <a:off x="2286000" y="2839998"/>
              <a:ext cx="723379" cy="52918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CB4171F9-B791-7481-3683-A28A2D94F01F}"/>
                </a:ext>
              </a:extLst>
            </p:cNvPr>
            <p:cNvSpPr/>
            <p:nvPr/>
          </p:nvSpPr>
          <p:spPr>
            <a:xfrm>
              <a:off x="554158" y="4272718"/>
              <a:ext cx="1731842" cy="1996168"/>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契約</a:t>
              </a:r>
              <a:r>
                <a:rPr kumimoji="1" lang="ja-JP" altLang="en-US" sz="1000" dirty="0">
                  <a:solidFill>
                    <a:schemeClr val="tx1"/>
                  </a:solidFill>
                  <a:latin typeface="Meiryo UI" panose="020B0604030504040204" pitchFamily="50" charset="-128"/>
                  <a:ea typeface="Meiryo UI" panose="020B0604030504040204" pitchFamily="50" charset="-128"/>
                </a:rPr>
                <a:t>管理業務</a:t>
              </a:r>
            </a:p>
          </p:txBody>
        </p:sp>
        <p:sp>
          <p:nvSpPr>
            <p:cNvPr id="20" name="正方形/長方形 19">
              <a:extLst>
                <a:ext uri="{FF2B5EF4-FFF2-40B4-BE49-F238E27FC236}">
                  <a16:creationId xmlns:a16="http://schemas.microsoft.com/office/drawing/2014/main" id="{3D1A8AC4-6CB2-EE15-B52B-7B0EC725BEB3}"/>
                </a:ext>
              </a:extLst>
            </p:cNvPr>
            <p:cNvSpPr/>
            <p:nvPr/>
          </p:nvSpPr>
          <p:spPr>
            <a:xfrm>
              <a:off x="3009379" y="4272718"/>
              <a:ext cx="2095529" cy="46128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新規契約</a:t>
              </a:r>
              <a:r>
                <a:rPr kumimoji="1" lang="ja-JP" altLang="en-US" sz="1000" dirty="0">
                  <a:solidFill>
                    <a:schemeClr val="tx1"/>
                  </a:solidFill>
                  <a:latin typeface="Meiryo UI" panose="020B0604030504040204" pitchFamily="50" charset="-128"/>
                  <a:ea typeface="Meiryo UI" panose="020B0604030504040204" pitchFamily="50" charset="-128"/>
                </a:rPr>
                <a:t>登録画面</a:t>
              </a:r>
            </a:p>
          </p:txBody>
        </p:sp>
        <p:sp>
          <p:nvSpPr>
            <p:cNvPr id="21" name="正方形/長方形 20">
              <a:extLst>
                <a:ext uri="{FF2B5EF4-FFF2-40B4-BE49-F238E27FC236}">
                  <a16:creationId xmlns:a16="http://schemas.microsoft.com/office/drawing/2014/main" id="{EACB6DD6-82F1-D24C-1D24-F057B323475C}"/>
                </a:ext>
              </a:extLst>
            </p:cNvPr>
            <p:cNvSpPr/>
            <p:nvPr/>
          </p:nvSpPr>
          <p:spPr>
            <a:xfrm>
              <a:off x="3009379" y="5295974"/>
              <a:ext cx="2095529" cy="46128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契約情報検索</a:t>
              </a:r>
              <a:r>
                <a:rPr kumimoji="1" lang="ja-JP" altLang="en-US" sz="1000" dirty="0">
                  <a:solidFill>
                    <a:schemeClr val="tx1"/>
                  </a:solidFill>
                  <a:latin typeface="Meiryo UI" panose="020B0604030504040204" pitchFamily="50" charset="-128"/>
                  <a:ea typeface="Meiryo UI" panose="020B0604030504040204" pitchFamily="50" charset="-128"/>
                </a:rPr>
                <a:t>画面</a:t>
              </a:r>
            </a:p>
          </p:txBody>
        </p:sp>
        <p:sp>
          <p:nvSpPr>
            <p:cNvPr id="22" name="正方形/長方形 21">
              <a:extLst>
                <a:ext uri="{FF2B5EF4-FFF2-40B4-BE49-F238E27FC236}">
                  <a16:creationId xmlns:a16="http://schemas.microsoft.com/office/drawing/2014/main" id="{04D2AAEE-D104-992E-0CEE-42681EF10A88}"/>
                </a:ext>
              </a:extLst>
            </p:cNvPr>
            <p:cNvSpPr/>
            <p:nvPr/>
          </p:nvSpPr>
          <p:spPr>
            <a:xfrm>
              <a:off x="3009379" y="5807602"/>
              <a:ext cx="2095529" cy="46128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契約レポート帳票</a:t>
              </a:r>
            </a:p>
          </p:txBody>
        </p:sp>
        <p:cxnSp>
          <p:nvCxnSpPr>
            <p:cNvPr id="23" name="直線矢印コネクタ 22">
              <a:extLst>
                <a:ext uri="{FF2B5EF4-FFF2-40B4-BE49-F238E27FC236}">
                  <a16:creationId xmlns:a16="http://schemas.microsoft.com/office/drawing/2014/main" id="{BE5AE0EC-5CEB-4DA1-E70E-5FB1B7FB8B54}"/>
                </a:ext>
              </a:extLst>
            </p:cNvPr>
            <p:cNvCxnSpPr>
              <a:cxnSpLocks/>
              <a:stCxn id="19" idx="3"/>
              <a:endCxn id="22" idx="1"/>
            </p:cNvCxnSpPr>
            <p:nvPr/>
          </p:nvCxnSpPr>
          <p:spPr>
            <a:xfrm>
              <a:off x="2286000" y="5270802"/>
              <a:ext cx="723379" cy="76744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08E0A5DF-0163-E507-8B53-78134F69DB96}"/>
                </a:ext>
              </a:extLst>
            </p:cNvPr>
            <p:cNvCxnSpPr>
              <a:cxnSpLocks/>
              <a:stCxn id="19" idx="3"/>
              <a:endCxn id="21" idx="1"/>
            </p:cNvCxnSpPr>
            <p:nvPr/>
          </p:nvCxnSpPr>
          <p:spPr>
            <a:xfrm>
              <a:off x="2286000" y="5270802"/>
              <a:ext cx="723379" cy="25581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B396CFD4-C896-7026-F1A3-92F784E2E944}"/>
                </a:ext>
              </a:extLst>
            </p:cNvPr>
            <p:cNvCxnSpPr>
              <a:cxnSpLocks/>
              <a:stCxn id="19" idx="3"/>
              <a:endCxn id="20" idx="1"/>
            </p:cNvCxnSpPr>
            <p:nvPr/>
          </p:nvCxnSpPr>
          <p:spPr>
            <a:xfrm flipV="1">
              <a:off x="2286000" y="4503360"/>
              <a:ext cx="723379" cy="76744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四角形: 角を丸くする 26">
              <a:extLst>
                <a:ext uri="{FF2B5EF4-FFF2-40B4-BE49-F238E27FC236}">
                  <a16:creationId xmlns:a16="http://schemas.microsoft.com/office/drawing/2014/main" id="{44672C49-4DB6-4688-8BFE-80283C050F59}"/>
                </a:ext>
              </a:extLst>
            </p:cNvPr>
            <p:cNvSpPr/>
            <p:nvPr/>
          </p:nvSpPr>
          <p:spPr>
            <a:xfrm>
              <a:off x="554157" y="1952394"/>
              <a:ext cx="1731841" cy="537517"/>
            </a:xfrm>
            <a:prstGeom prst="round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要件定義段階</a:t>
              </a:r>
            </a:p>
          </p:txBody>
        </p:sp>
        <p:sp>
          <p:nvSpPr>
            <p:cNvPr id="28" name="四角形: 角を丸くする 27">
              <a:extLst>
                <a:ext uri="{FF2B5EF4-FFF2-40B4-BE49-F238E27FC236}">
                  <a16:creationId xmlns:a16="http://schemas.microsoft.com/office/drawing/2014/main" id="{515BFF34-F006-5E03-0620-E375DFD0CC6E}"/>
                </a:ext>
              </a:extLst>
            </p:cNvPr>
            <p:cNvSpPr/>
            <p:nvPr/>
          </p:nvSpPr>
          <p:spPr>
            <a:xfrm>
              <a:off x="3009379" y="1952394"/>
              <a:ext cx="2095529" cy="537517"/>
            </a:xfrm>
            <a:prstGeom prst="round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基本設計</a:t>
              </a:r>
              <a:r>
                <a:rPr kumimoji="1" lang="ja-JP" altLang="en-US" sz="1000" dirty="0">
                  <a:latin typeface="Meiryo UI" panose="020B0604030504040204" pitchFamily="50" charset="-128"/>
                  <a:ea typeface="Meiryo UI" panose="020B0604030504040204" pitchFamily="50" charset="-128"/>
                </a:rPr>
                <a:t>段階</a:t>
              </a:r>
            </a:p>
          </p:txBody>
        </p:sp>
        <p:sp>
          <p:nvSpPr>
            <p:cNvPr id="31" name="正方形/長方形 30">
              <a:extLst>
                <a:ext uri="{FF2B5EF4-FFF2-40B4-BE49-F238E27FC236}">
                  <a16:creationId xmlns:a16="http://schemas.microsoft.com/office/drawing/2014/main" id="{1C7BA3B9-66B4-64BA-A2F5-6FA408B33F93}"/>
                </a:ext>
              </a:extLst>
            </p:cNvPr>
            <p:cNvSpPr/>
            <p:nvPr/>
          </p:nvSpPr>
          <p:spPr>
            <a:xfrm>
              <a:off x="3009379" y="4784346"/>
              <a:ext cx="2095529" cy="46128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契約内容修正</a:t>
              </a:r>
              <a:r>
                <a:rPr kumimoji="1" lang="ja-JP" altLang="en-US" sz="1000" dirty="0">
                  <a:solidFill>
                    <a:schemeClr val="tx1"/>
                  </a:solidFill>
                  <a:latin typeface="Meiryo UI" panose="020B0604030504040204" pitchFamily="50" charset="-128"/>
                  <a:ea typeface="Meiryo UI" panose="020B0604030504040204" pitchFamily="50" charset="-128"/>
                </a:rPr>
                <a:t>画面</a:t>
              </a:r>
            </a:p>
          </p:txBody>
        </p:sp>
        <p:cxnSp>
          <p:nvCxnSpPr>
            <p:cNvPr id="32" name="直線矢印コネクタ 31">
              <a:extLst>
                <a:ext uri="{FF2B5EF4-FFF2-40B4-BE49-F238E27FC236}">
                  <a16:creationId xmlns:a16="http://schemas.microsoft.com/office/drawing/2014/main" id="{2256B4E2-D7C7-1B25-66CA-6783817EEA96}"/>
                </a:ext>
              </a:extLst>
            </p:cNvPr>
            <p:cNvCxnSpPr>
              <a:cxnSpLocks/>
              <a:stCxn id="19" idx="3"/>
              <a:endCxn id="31" idx="1"/>
            </p:cNvCxnSpPr>
            <p:nvPr/>
          </p:nvCxnSpPr>
          <p:spPr>
            <a:xfrm flipV="1">
              <a:off x="2286000" y="5014988"/>
              <a:ext cx="723379" cy="25581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二等辺三角形 5">
              <a:extLst>
                <a:ext uri="{FF2B5EF4-FFF2-40B4-BE49-F238E27FC236}">
                  <a16:creationId xmlns:a16="http://schemas.microsoft.com/office/drawing/2014/main" id="{8860EBAF-7249-2B67-B73A-0AD245D45CB2}"/>
                </a:ext>
              </a:extLst>
            </p:cNvPr>
            <p:cNvSpPr/>
            <p:nvPr/>
          </p:nvSpPr>
          <p:spPr>
            <a:xfrm rot="5400000">
              <a:off x="2375534" y="2066847"/>
              <a:ext cx="544309" cy="352541"/>
            </a:xfrm>
            <a:prstGeom prst="triangle">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grpSp>
      <p:sp>
        <p:nvSpPr>
          <p:cNvPr id="81" name="正方形/長方形 80">
            <a:extLst>
              <a:ext uri="{FF2B5EF4-FFF2-40B4-BE49-F238E27FC236}">
                <a16:creationId xmlns:a16="http://schemas.microsoft.com/office/drawing/2014/main" id="{820A1596-BD56-B6B3-1769-1A427862548F}"/>
              </a:ext>
            </a:extLst>
          </p:cNvPr>
          <p:cNvSpPr/>
          <p:nvPr/>
        </p:nvSpPr>
        <p:spPr>
          <a:xfrm>
            <a:off x="554158" y="1497548"/>
            <a:ext cx="2995667" cy="252831"/>
          </a:xfrm>
          <a:prstGeom prst="rect">
            <a:avLst/>
          </a:prstGeom>
          <a:solidFill>
            <a:srgbClr val="000066"/>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①</a:t>
            </a:r>
            <a:r>
              <a:rPr kumimoji="1"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業務と機能の対応関係</a:t>
            </a:r>
          </a:p>
        </p:txBody>
      </p:sp>
      <p:sp>
        <p:nvSpPr>
          <p:cNvPr id="82" name="正方形/長方形 81">
            <a:extLst>
              <a:ext uri="{FF2B5EF4-FFF2-40B4-BE49-F238E27FC236}">
                <a16:creationId xmlns:a16="http://schemas.microsoft.com/office/drawing/2014/main" id="{AFCB3A70-7F3B-0365-9CF9-60F2E7D9E10E}"/>
              </a:ext>
            </a:extLst>
          </p:cNvPr>
          <p:cNvSpPr/>
          <p:nvPr/>
        </p:nvSpPr>
        <p:spPr>
          <a:xfrm>
            <a:off x="554158" y="5412761"/>
            <a:ext cx="2995667" cy="209883"/>
          </a:xfrm>
          <a:prstGeom prst="rect">
            <a:avLst/>
          </a:prstGeom>
          <a:solidFill>
            <a:srgbClr val="000066"/>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➁ 点数によるテスト対象への優先度付け</a:t>
            </a:r>
            <a:endParaRPr kumimoji="1" lang="ja-JP" altLang="en-US" sz="1200" dirty="0">
              <a:latin typeface="Meiryo UI" panose="020B0604030504040204" pitchFamily="50" charset="-128"/>
              <a:ea typeface="Meiryo UI" panose="020B0604030504040204" pitchFamily="50" charset="-128"/>
            </a:endParaRPr>
          </a:p>
        </p:txBody>
      </p:sp>
      <p:sp>
        <p:nvSpPr>
          <p:cNvPr id="86" name="四角形: メモ 85">
            <a:extLst>
              <a:ext uri="{FF2B5EF4-FFF2-40B4-BE49-F238E27FC236}">
                <a16:creationId xmlns:a16="http://schemas.microsoft.com/office/drawing/2014/main" id="{0CAA3AE7-9928-A5B2-9D5B-3D39B32235BE}"/>
              </a:ext>
            </a:extLst>
          </p:cNvPr>
          <p:cNvSpPr/>
          <p:nvPr/>
        </p:nvSpPr>
        <p:spPr>
          <a:xfrm>
            <a:off x="4137808" y="5791959"/>
            <a:ext cx="2647152" cy="836078"/>
          </a:xfrm>
          <a:prstGeom prst="foldedCorner">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144000" rtlCol="0" anchor="ctr"/>
          <a:lstStyle/>
          <a:p>
            <a:pPr marL="180975" indent="-180975">
              <a:buFont typeface="Wingdings" panose="05000000000000000000" pitchFamily="2" charset="2"/>
              <a:buChar char="ü"/>
              <a:tabLst>
                <a:tab pos="180975" algn="l"/>
              </a:tabLst>
            </a:pPr>
            <a:r>
              <a:rPr lang="ja-JP" altLang="en-US" sz="1000" dirty="0">
                <a:solidFill>
                  <a:schemeClr val="tx1"/>
                </a:solidFill>
                <a:latin typeface="Meiryo UI" panose="020B0604030504040204" pitchFamily="50" charset="-128"/>
                <a:ea typeface="Meiryo UI" panose="020B0604030504040204" pitchFamily="50" charset="-128"/>
              </a:rPr>
              <a:t>ユーザーが新たな要求を追加する</a:t>
            </a:r>
            <a:endParaRPr lang="en-US" altLang="ja-JP" sz="1000" dirty="0">
              <a:solidFill>
                <a:schemeClr val="tx1"/>
              </a:solidFill>
              <a:latin typeface="Meiryo UI" panose="020B0604030504040204" pitchFamily="50" charset="-128"/>
              <a:ea typeface="Meiryo UI" panose="020B0604030504040204" pitchFamily="50" charset="-128"/>
            </a:endParaRPr>
          </a:p>
          <a:p>
            <a:pPr marL="180975" indent="-180975">
              <a:buFont typeface="Wingdings" panose="05000000000000000000" pitchFamily="2" charset="2"/>
              <a:buChar char="ü"/>
              <a:tabLst>
                <a:tab pos="180975" algn="l"/>
              </a:tabLst>
            </a:pPr>
            <a:r>
              <a:rPr lang="ja-JP" altLang="en-US" sz="1000" dirty="0">
                <a:solidFill>
                  <a:schemeClr val="tx1"/>
                </a:solidFill>
                <a:latin typeface="Meiryo UI" panose="020B0604030504040204" pitchFamily="50" charset="-128"/>
                <a:ea typeface="Meiryo UI" panose="020B0604030504040204" pitchFamily="50" charset="-128"/>
              </a:rPr>
              <a:t>計画時に見えていなかった事実が判明する</a:t>
            </a:r>
            <a:endParaRPr lang="en-US" altLang="ja-JP" sz="1000" dirty="0">
              <a:solidFill>
                <a:schemeClr val="tx1"/>
              </a:solidFill>
              <a:latin typeface="Meiryo UI" panose="020B0604030504040204" pitchFamily="50" charset="-128"/>
              <a:ea typeface="Meiryo UI" panose="020B0604030504040204" pitchFamily="50" charset="-128"/>
            </a:endParaRPr>
          </a:p>
          <a:p>
            <a:pPr marL="180975" indent="-180975">
              <a:buFont typeface="Wingdings" panose="05000000000000000000" pitchFamily="2" charset="2"/>
              <a:buChar char="ü"/>
              <a:tabLst>
                <a:tab pos="180975" algn="l"/>
              </a:tabLst>
            </a:pPr>
            <a:r>
              <a:rPr lang="ja-JP" altLang="en-US" sz="1000" dirty="0">
                <a:solidFill>
                  <a:schemeClr val="tx1"/>
                </a:solidFill>
                <a:latin typeface="Meiryo UI" panose="020B0604030504040204" pitchFamily="50" charset="-128"/>
                <a:ea typeface="Meiryo UI" panose="020B0604030504040204" pitchFamily="50" charset="-128"/>
              </a:rPr>
              <a:t>開発対象機能のリリースタイミングが変わる</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87" name="正方形/長方形 86">
            <a:extLst>
              <a:ext uri="{FF2B5EF4-FFF2-40B4-BE49-F238E27FC236}">
                <a16:creationId xmlns:a16="http://schemas.microsoft.com/office/drawing/2014/main" id="{48D18ADD-F9CB-A2DE-7EFB-150B28D65F02}"/>
              </a:ext>
            </a:extLst>
          </p:cNvPr>
          <p:cNvSpPr/>
          <p:nvPr/>
        </p:nvSpPr>
        <p:spPr>
          <a:xfrm>
            <a:off x="3971080" y="5412761"/>
            <a:ext cx="2995667" cy="209883"/>
          </a:xfrm>
          <a:prstGeom prst="rect">
            <a:avLst/>
          </a:prstGeom>
          <a:solidFill>
            <a:srgbClr val="000066"/>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③ テスト対象が変更される主な例</a:t>
            </a:r>
            <a:endParaRPr kumimoji="1" lang="ja-JP" altLang="en-US" sz="1200" dirty="0">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786ECEEA-7527-DE2C-DC1C-1CBC3C43E4E0}"/>
              </a:ext>
            </a:extLst>
          </p:cNvPr>
          <p:cNvSpPr/>
          <p:nvPr/>
        </p:nvSpPr>
        <p:spPr>
          <a:xfrm>
            <a:off x="3971080" y="5622152"/>
            <a:ext cx="2995667" cy="118681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33311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a:extLst>
              <a:ext uri="{FF2B5EF4-FFF2-40B4-BE49-F238E27FC236}">
                <a16:creationId xmlns:a16="http://schemas.microsoft.com/office/drawing/2014/main" id="{78E6B741-03CB-58EB-7DC0-364F90D55386}"/>
              </a:ext>
            </a:extLst>
          </p:cNvPr>
          <p:cNvSpPr/>
          <p:nvPr/>
        </p:nvSpPr>
        <p:spPr>
          <a:xfrm>
            <a:off x="554158" y="1825624"/>
            <a:ext cx="3600000" cy="4923364"/>
          </a:xfrm>
          <a:prstGeom prst="rect">
            <a:avLst/>
          </a:prstGeom>
          <a:solidFill>
            <a:schemeClr val="bg1"/>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solidFill>
                <a:latin typeface="Meiryo UI" panose="020B0604030504040204" pitchFamily="50" charset="-128"/>
                <a:ea typeface="Meiryo UI" panose="020B0604030504040204" pitchFamily="50" charset="-128"/>
              </a:rPr>
              <a:t>例：画面</a:t>
            </a:r>
            <a:r>
              <a:rPr lang="en-US" altLang="ja-JP" sz="1200" dirty="0">
                <a:solidFill>
                  <a:schemeClr val="tx1"/>
                </a:solidFill>
                <a:latin typeface="Meiryo UI" panose="020B0604030504040204" pitchFamily="50" charset="-128"/>
                <a:ea typeface="Meiryo UI" panose="020B0604030504040204" pitchFamily="50" charset="-128"/>
              </a:rPr>
              <a:t>X</a:t>
            </a:r>
            <a:r>
              <a:rPr lang="ja-JP" altLang="en-US" sz="1200" dirty="0">
                <a:solidFill>
                  <a:schemeClr val="tx1"/>
                </a:solidFill>
                <a:latin typeface="Meiryo UI" panose="020B0604030504040204" pitchFamily="50" charset="-128"/>
                <a:ea typeface="Meiryo UI" panose="020B0604030504040204" pitchFamily="50" charset="-128"/>
              </a:rPr>
              <a:t>から機能</a:t>
            </a:r>
            <a:r>
              <a:rPr lang="en-US" altLang="ja-JP" sz="1200" dirty="0">
                <a:solidFill>
                  <a:schemeClr val="tx1"/>
                </a:solidFill>
                <a:latin typeface="Meiryo UI" panose="020B0604030504040204" pitchFamily="50" charset="-128"/>
                <a:ea typeface="Meiryo UI" panose="020B0604030504040204" pitchFamily="50" charset="-128"/>
              </a:rPr>
              <a:t>A(</a:t>
            </a:r>
            <a:r>
              <a:rPr lang="ja-JP" altLang="en-US" sz="1200" dirty="0">
                <a:solidFill>
                  <a:schemeClr val="tx1"/>
                </a:solidFill>
                <a:latin typeface="Meiryo UI" panose="020B0604030504040204" pitchFamily="50" charset="-128"/>
                <a:ea typeface="Meiryo UI" panose="020B0604030504040204" pitchFamily="50" charset="-128"/>
              </a:rPr>
              <a:t>入力チェック</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機能</a:t>
            </a:r>
            <a:r>
              <a:rPr lang="en-US" altLang="ja-JP" sz="1200" dirty="0">
                <a:solidFill>
                  <a:schemeClr val="tx1"/>
                </a:solidFill>
                <a:latin typeface="Meiryo UI" panose="020B0604030504040204" pitchFamily="50" charset="-128"/>
                <a:ea typeface="Meiryo UI" panose="020B0604030504040204" pitchFamily="50" charset="-128"/>
              </a:rPr>
              <a:t>B(</a:t>
            </a:r>
            <a:r>
              <a:rPr lang="ja-JP" altLang="en-US" sz="1200" dirty="0">
                <a:solidFill>
                  <a:schemeClr val="tx1"/>
                </a:solidFill>
                <a:latin typeface="Meiryo UI" panose="020B0604030504040204" pitchFamily="50" charset="-128"/>
                <a:ea typeface="Meiryo UI" panose="020B0604030504040204" pitchFamily="50" charset="-128"/>
              </a:rPr>
              <a:t>相関チェック</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機能</a:t>
            </a:r>
            <a:r>
              <a:rPr lang="en-US" altLang="ja-JP" sz="1200" dirty="0">
                <a:solidFill>
                  <a:schemeClr val="tx1"/>
                </a:solidFill>
                <a:latin typeface="Meiryo UI" panose="020B0604030504040204" pitchFamily="50" charset="-128"/>
                <a:ea typeface="Meiryo UI" panose="020B0604030504040204" pitchFamily="50" charset="-128"/>
              </a:rPr>
              <a:t>C(</a:t>
            </a:r>
            <a:r>
              <a:rPr lang="ja-JP" altLang="en-US" sz="1200" dirty="0">
                <a:solidFill>
                  <a:schemeClr val="tx1"/>
                </a:solidFill>
                <a:latin typeface="Meiryo UI" panose="020B0604030504040204" pitchFamily="50" charset="-128"/>
                <a:ea typeface="Meiryo UI" panose="020B0604030504040204" pitchFamily="50" charset="-128"/>
              </a:rPr>
              <a:t>データ更新</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が呼び出されるシステムテスト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EB7608DC-A844-9332-C6CF-BED7237CD003}"/>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テスト計画</a:t>
            </a:r>
            <a:r>
              <a:rPr lang="en-US" altLang="ja-JP" dirty="0"/>
              <a:t>-</a:t>
            </a:r>
            <a:r>
              <a:rPr lang="ja-JP" altLang="en-US" dirty="0"/>
              <a:t>テストのやり方の決定</a:t>
            </a:r>
            <a:r>
              <a:rPr lang="en-US" altLang="ja-JP" dirty="0"/>
              <a:t>-</a:t>
            </a:r>
            <a:r>
              <a:rPr lang="ja-JP" altLang="en-US" dirty="0"/>
              <a:t>テストレベルの決定</a:t>
            </a:r>
            <a:endParaRPr kumimoji="1" lang="ja-JP" altLang="en-US" dirty="0"/>
          </a:p>
        </p:txBody>
      </p:sp>
      <p:sp>
        <p:nvSpPr>
          <p:cNvPr id="3" name="コンテンツ プレースホルダー 2">
            <a:extLst>
              <a:ext uri="{FF2B5EF4-FFF2-40B4-BE49-F238E27FC236}">
                <a16:creationId xmlns:a16="http://schemas.microsoft.com/office/drawing/2014/main" id="{DE4EE669-D089-C4F2-D3D8-E8BB7C83CA9E}"/>
              </a:ext>
            </a:extLst>
          </p:cNvPr>
          <p:cNvSpPr>
            <a:spLocks noGrp="1"/>
          </p:cNvSpPr>
          <p:nvPr>
            <p:ph idx="1"/>
          </p:nvPr>
        </p:nvSpPr>
        <p:spPr>
          <a:xfrm>
            <a:off x="4202568" y="1468304"/>
            <a:ext cx="7434766" cy="5241561"/>
          </a:xfrm>
        </p:spPr>
        <p:txBody>
          <a:bodyPr>
            <a:normAutofit fontScale="92500" lnSpcReduction="20000"/>
          </a:bodyPr>
          <a:lstStyle/>
          <a:p>
            <a:pPr marL="0" indent="0">
              <a:buNone/>
            </a:pPr>
            <a:r>
              <a:rPr kumimoji="1" lang="en-US" altLang="ja-JP" sz="1600" b="1" u="sng" dirty="0"/>
              <a:t>【</a:t>
            </a:r>
            <a:r>
              <a:rPr lang="ja-JP" altLang="en-US" sz="1600" b="1" u="sng" dirty="0"/>
              <a:t>テストのやり方の決定</a:t>
            </a:r>
            <a:r>
              <a:rPr kumimoji="1" lang="en-US" altLang="ja-JP" sz="1600" b="1" u="sng" dirty="0"/>
              <a:t>】</a:t>
            </a:r>
          </a:p>
          <a:p>
            <a:pPr marL="269875" indent="-269875">
              <a:buFont typeface="+mj-lt"/>
              <a:buAutoNum type="arabicPeriod"/>
            </a:pPr>
            <a:r>
              <a:rPr kumimoji="1" lang="ja-JP" altLang="en-US" sz="1300" b="1" u="sng" dirty="0"/>
              <a:t>テストレベルの決定</a:t>
            </a:r>
            <a:endParaRPr kumimoji="1" lang="en-US" altLang="ja-JP" sz="1300" b="1" u="sng" dirty="0"/>
          </a:p>
          <a:p>
            <a:pPr marL="538163" lvl="2" indent="-269875">
              <a:buFont typeface="+mj-lt"/>
              <a:buAutoNum type="arabicPeriod"/>
            </a:pPr>
            <a:r>
              <a:rPr lang="ja-JP" altLang="en-US" sz="1300" u="sng" dirty="0"/>
              <a:t>コンポーネントテスト</a:t>
            </a:r>
            <a:r>
              <a:rPr lang="en-US" altLang="ja-JP" sz="1300" u="sng" dirty="0"/>
              <a:t>(</a:t>
            </a:r>
            <a:r>
              <a:rPr lang="ja-JP" altLang="en-US" sz="1300" u="sng" dirty="0"/>
              <a:t>単体テスト、ユニットテスト</a:t>
            </a:r>
            <a:r>
              <a:rPr lang="en-US" altLang="ja-JP" sz="1300" u="sng" dirty="0"/>
              <a:t>)</a:t>
            </a:r>
          </a:p>
          <a:p>
            <a:pPr marL="808038" lvl="5" indent="-285750" defTabSz="493713">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機能単体のテストである。各機能を実現するプログラムの処理が適切かどうか検証する</a:t>
            </a:r>
            <a:endParaRPr lang="en-US" altLang="ja-JP" sz="1300" dirty="0">
              <a:latin typeface="Meiryo UI" panose="020B0604030504040204" pitchFamily="50" charset="-128"/>
              <a:ea typeface="Meiryo UI" panose="020B0604030504040204" pitchFamily="50" charset="-128"/>
            </a:endParaRPr>
          </a:p>
          <a:p>
            <a:pPr marL="538163" lvl="2" indent="-269875">
              <a:buFont typeface="+mj-lt"/>
              <a:buAutoNum type="arabicPeriod"/>
            </a:pPr>
            <a:r>
              <a:rPr kumimoji="1" lang="ja-JP" altLang="en-US" sz="1300" u="sng" dirty="0"/>
              <a:t>結合テスト</a:t>
            </a:r>
            <a:r>
              <a:rPr kumimoji="1" lang="en-US" altLang="ja-JP" sz="1300" u="sng" dirty="0"/>
              <a:t>(</a:t>
            </a:r>
            <a:r>
              <a:rPr kumimoji="1" lang="ja-JP" altLang="en-US" sz="1300" u="sng" dirty="0"/>
              <a:t>統合テスト、</a:t>
            </a:r>
            <a:r>
              <a:rPr kumimoji="1" lang="en-US" altLang="ja-JP" sz="1300" u="sng" dirty="0"/>
              <a:t>IT)</a:t>
            </a:r>
          </a:p>
          <a:p>
            <a:pPr marL="808038" lvl="3" indent="-285750">
              <a:buFont typeface="Wingdings" panose="05000000000000000000" pitchFamily="2" charset="2"/>
              <a:buChar char="Ø"/>
            </a:pPr>
            <a:r>
              <a:rPr kumimoji="1" lang="ja-JP" altLang="en-US" sz="1300" dirty="0"/>
              <a:t>複数の機能を結合した動作の検証をする</a:t>
            </a:r>
            <a:endParaRPr kumimoji="1" lang="en-US" altLang="ja-JP" sz="1300" dirty="0"/>
          </a:p>
          <a:p>
            <a:pPr marL="538163" lvl="2" indent="-269875">
              <a:buFont typeface="+mj-lt"/>
              <a:buAutoNum type="arabicPeriod"/>
            </a:pPr>
            <a:r>
              <a:rPr lang="ja-JP" altLang="en-US" sz="1300" u="sng" dirty="0"/>
              <a:t>システムテスト</a:t>
            </a:r>
            <a:r>
              <a:rPr lang="en-US" altLang="ja-JP" sz="1300" u="sng" dirty="0"/>
              <a:t>(</a:t>
            </a:r>
            <a:r>
              <a:rPr lang="ja-JP" altLang="en-US" sz="1300" u="sng" dirty="0"/>
              <a:t>総合テスト、</a:t>
            </a:r>
            <a:r>
              <a:rPr lang="en-US" altLang="ja-JP" sz="1300" u="sng" dirty="0"/>
              <a:t>ST)</a:t>
            </a:r>
          </a:p>
          <a:p>
            <a:pPr marL="808038" lvl="3" indent="-285750">
              <a:lnSpc>
                <a:spcPct val="120000"/>
              </a:lnSpc>
              <a:buFont typeface="Wingdings" panose="05000000000000000000" pitchFamily="2" charset="2"/>
              <a:buChar char="Ø"/>
            </a:pPr>
            <a:r>
              <a:rPr lang="ja-JP" altLang="en-US" sz="1300" dirty="0"/>
              <a:t>完成したプログラムやシステムが期待通りに稼働するかどうかを検証する。本番で使用する</a:t>
            </a:r>
            <a:r>
              <a:rPr lang="en-US" altLang="ja-JP" sz="1300" dirty="0"/>
              <a:t>HW</a:t>
            </a:r>
            <a:r>
              <a:rPr lang="ja-JP" altLang="en-US" sz="1300" dirty="0"/>
              <a:t>を利用し、性能や使用性についても検証する。本番と同等の環境で動作させることで、本番リリース後に起こり得るリスクを未然に発見する。</a:t>
            </a:r>
            <a:endParaRPr lang="en-US" altLang="ja-JP" sz="1300" dirty="0"/>
          </a:p>
          <a:p>
            <a:pPr marL="538163" lvl="2" indent="-269875">
              <a:buFont typeface="+mj-lt"/>
              <a:buAutoNum type="arabicPeriod"/>
            </a:pPr>
            <a:r>
              <a:rPr lang="ja-JP" altLang="en-US" sz="1300" u="sng" dirty="0"/>
              <a:t>受け入れ</a:t>
            </a:r>
            <a:r>
              <a:rPr kumimoji="1" lang="ja-JP" altLang="en-US" sz="1300" u="sng" dirty="0"/>
              <a:t>テスト</a:t>
            </a:r>
            <a:r>
              <a:rPr kumimoji="1" lang="en-US" altLang="ja-JP" sz="1300" u="sng" dirty="0"/>
              <a:t>(UAT)</a:t>
            </a:r>
          </a:p>
          <a:p>
            <a:pPr marL="808038" lvl="3" indent="-285750">
              <a:lnSpc>
                <a:spcPct val="110000"/>
              </a:lnSpc>
              <a:buFont typeface="Wingdings" panose="05000000000000000000" pitchFamily="2" charset="2"/>
              <a:buChar char="Ø"/>
            </a:pPr>
            <a:r>
              <a:rPr lang="ja-JP" altLang="en-US" sz="1300" dirty="0"/>
              <a:t>ユーザー側の観点で行うテスト。そのため、システム発注側で実施することが多い。システムが仕様通りに稼働しているかどうかではなく、実際のビジネスで利用できるかどうかを確認する。</a:t>
            </a:r>
            <a:endParaRPr lang="en-US" altLang="ja-JP" sz="1300" dirty="0"/>
          </a:p>
          <a:p>
            <a:pPr marL="808038" lvl="3" indent="-285750">
              <a:lnSpc>
                <a:spcPct val="110000"/>
              </a:lnSpc>
              <a:buFont typeface="Wingdings" panose="05000000000000000000" pitchFamily="2" charset="2"/>
              <a:buChar char="Ø"/>
            </a:pPr>
            <a:r>
              <a:rPr lang="ja-JP" altLang="en-US" sz="1300" dirty="0"/>
              <a:t>例えば、画面</a:t>
            </a:r>
            <a:r>
              <a:rPr lang="en-US" altLang="ja-JP" sz="1300" dirty="0"/>
              <a:t>X</a:t>
            </a:r>
            <a:r>
              <a:rPr lang="ja-JP" altLang="en-US" sz="1300" dirty="0"/>
              <a:t>でエラーが発生した場合、エラーコードやメッセージに従って後続の業務が遂行できるか、といった具合だ。このようにシステム仕様書通りに開発された機能が、ビジネスの現場で使えるかどうかを検証する。</a:t>
            </a:r>
            <a:endParaRPr lang="en-US" altLang="ja-JP" sz="1300" dirty="0"/>
          </a:p>
          <a:p>
            <a:pPr marL="538163" lvl="2" indent="-268288">
              <a:buFont typeface="+mj-lt"/>
              <a:buAutoNum type="arabicPeriod"/>
              <a:tabLst>
                <a:tab pos="538163" algn="l"/>
              </a:tabLst>
            </a:pPr>
            <a:r>
              <a:rPr kumimoji="1" lang="ja-JP" altLang="en-US" sz="1300" u="sng" dirty="0"/>
              <a:t>重要ポイント</a:t>
            </a:r>
            <a:endParaRPr kumimoji="1" lang="en-US" altLang="ja-JP" sz="1300" u="sng" dirty="0"/>
          </a:p>
          <a:p>
            <a:pPr marL="808038" lvl="3" indent="-269875">
              <a:buFont typeface="Wingdings" panose="05000000000000000000" pitchFamily="2" charset="2"/>
              <a:buChar char="Ø"/>
            </a:pPr>
            <a:r>
              <a:rPr kumimoji="1" lang="ja-JP" altLang="en-US" sz="1300" dirty="0"/>
              <a:t>このテストレベルの分類を使う場合、</a:t>
            </a:r>
            <a:r>
              <a:rPr kumimoji="1" lang="ja-JP" altLang="en-US" sz="1300" b="1" dirty="0"/>
              <a:t>結合テストの粒度を決めておくことが重要</a:t>
            </a:r>
            <a:r>
              <a:rPr kumimoji="1" lang="ja-JP" altLang="en-US" sz="1300" dirty="0"/>
              <a:t>だ。</a:t>
            </a:r>
            <a:endParaRPr kumimoji="1" lang="en-US" altLang="ja-JP" sz="1300" dirty="0"/>
          </a:p>
          <a:p>
            <a:pPr marL="808038" lvl="3" indent="-269875">
              <a:buFont typeface="Wingdings" panose="05000000000000000000" pitchFamily="2" charset="2"/>
              <a:buChar char="Ø"/>
            </a:pPr>
            <a:r>
              <a:rPr kumimoji="1" lang="ja-JP" altLang="en-US" sz="1300" dirty="0"/>
              <a:t>例えば、結合テストを画面単位の実施とするか、次画面への遷移まで確認するかを明確にする。</a:t>
            </a:r>
            <a:endParaRPr kumimoji="1" lang="en-US" altLang="ja-JP" sz="1300" dirty="0"/>
          </a:p>
          <a:p>
            <a:pPr marL="808038" lvl="3" indent="-269875">
              <a:lnSpc>
                <a:spcPct val="120000"/>
              </a:lnSpc>
              <a:buFont typeface="Wingdings" panose="05000000000000000000" pitchFamily="2" charset="2"/>
              <a:buChar char="Ø"/>
            </a:pPr>
            <a:r>
              <a:rPr kumimoji="1" lang="ja-JP" altLang="en-US" sz="1300" dirty="0"/>
              <a:t>前者だと画面</a:t>
            </a:r>
            <a:r>
              <a:rPr kumimoji="1" lang="en-US" altLang="ja-JP" sz="1300" dirty="0"/>
              <a:t>X</a:t>
            </a:r>
            <a:r>
              <a:rPr kumimoji="1" lang="ja-JP" altLang="en-US" sz="1300" dirty="0"/>
              <a:t>と機能</a:t>
            </a:r>
            <a:r>
              <a:rPr kumimoji="1" lang="en-US" altLang="ja-JP" sz="1300" dirty="0"/>
              <a:t>A</a:t>
            </a:r>
            <a:r>
              <a:rPr kumimoji="1" lang="ja-JP" altLang="en-US" sz="1300" dirty="0"/>
              <a:t>の結合、画面</a:t>
            </a:r>
            <a:r>
              <a:rPr kumimoji="1" lang="en-US" altLang="ja-JP" sz="1300" dirty="0"/>
              <a:t>X</a:t>
            </a:r>
            <a:r>
              <a:rPr lang="ja-JP" altLang="en-US" sz="1300" dirty="0"/>
              <a:t>と機能</a:t>
            </a:r>
            <a:r>
              <a:rPr lang="en-US" altLang="ja-JP" sz="1300" dirty="0"/>
              <a:t>B</a:t>
            </a:r>
            <a:r>
              <a:rPr lang="ja-JP" altLang="en-US" sz="1300" dirty="0"/>
              <a:t>の結合、画面</a:t>
            </a:r>
            <a:r>
              <a:rPr lang="en-US" altLang="ja-JP" sz="1300" dirty="0"/>
              <a:t>X</a:t>
            </a:r>
            <a:r>
              <a:rPr lang="ja-JP" altLang="en-US" sz="1300" dirty="0"/>
              <a:t>と機能</a:t>
            </a:r>
            <a:r>
              <a:rPr lang="en-US" altLang="ja-JP" sz="1300" dirty="0"/>
              <a:t>C</a:t>
            </a:r>
            <a:r>
              <a:rPr lang="ja-JP" altLang="en-US" sz="1300" dirty="0"/>
              <a:t>の結合と</a:t>
            </a:r>
            <a:r>
              <a:rPr lang="en-US" altLang="ja-JP" sz="1300" b="1" dirty="0"/>
              <a:t>2</a:t>
            </a:r>
            <a:r>
              <a:rPr lang="ja-JP" altLang="en-US" sz="1300" b="1" dirty="0"/>
              <a:t>つのプログラムの結合</a:t>
            </a:r>
            <a:r>
              <a:rPr lang="ja-JP" altLang="en-US" sz="1300" dirty="0"/>
              <a:t>を確認することになる。</a:t>
            </a:r>
            <a:endParaRPr lang="en-US" altLang="ja-JP" sz="1300" dirty="0"/>
          </a:p>
          <a:p>
            <a:pPr marL="808038" lvl="3" indent="-269875">
              <a:buFont typeface="Wingdings" panose="05000000000000000000" pitchFamily="2" charset="2"/>
              <a:buChar char="Ø"/>
            </a:pPr>
            <a:r>
              <a:rPr lang="ja-JP" altLang="en-US" sz="1300" dirty="0"/>
              <a:t>一方、後者だと画面</a:t>
            </a:r>
            <a:r>
              <a:rPr lang="en-US" altLang="ja-JP" sz="1300" dirty="0"/>
              <a:t>X</a:t>
            </a:r>
            <a:r>
              <a:rPr lang="ja-JP" altLang="en-US" sz="1300" dirty="0"/>
              <a:t>から機能</a:t>
            </a:r>
            <a:r>
              <a:rPr lang="en-US" altLang="ja-JP" sz="1300" dirty="0"/>
              <a:t>A</a:t>
            </a:r>
            <a:r>
              <a:rPr lang="ja-JP" altLang="en-US" sz="1300" dirty="0"/>
              <a:t>、機能</a:t>
            </a:r>
            <a:r>
              <a:rPr lang="en-US" altLang="ja-JP" sz="1300" dirty="0"/>
              <a:t>B</a:t>
            </a:r>
            <a:r>
              <a:rPr lang="ja-JP" altLang="en-US" sz="1300" dirty="0"/>
              <a:t>、機能Ｃ、次画面への遷移と</a:t>
            </a:r>
            <a:r>
              <a:rPr lang="en-US" altLang="ja-JP" sz="1300" b="1" dirty="0"/>
              <a:t>4</a:t>
            </a:r>
            <a:r>
              <a:rPr lang="ja-JP" altLang="en-US" sz="1300" b="1" dirty="0"/>
              <a:t>つのプログラムを結合</a:t>
            </a:r>
            <a:r>
              <a:rPr lang="ja-JP" altLang="en-US" sz="1300" dirty="0"/>
              <a:t>する。</a:t>
            </a:r>
            <a:endParaRPr lang="en-US" altLang="ja-JP" sz="1300" dirty="0"/>
          </a:p>
          <a:p>
            <a:pPr marL="808038" lvl="3" indent="-269875">
              <a:buFont typeface="Wingdings" panose="05000000000000000000" pitchFamily="2" charset="2"/>
              <a:buChar char="Ø"/>
            </a:pPr>
            <a:r>
              <a:rPr lang="ja-JP" altLang="en-US" sz="1300" dirty="0"/>
              <a:t>粒度が定義されていないと、後続のテストケース作成の工程で粒度が揃わず、テスト漏れや重複の原因となる。</a:t>
            </a:r>
            <a:endParaRPr lang="en-US" altLang="ja-JP" sz="1300" dirty="0"/>
          </a:p>
          <a:p>
            <a:pPr marL="808038" lvl="3" indent="-269875">
              <a:lnSpc>
                <a:spcPct val="120000"/>
              </a:lnSpc>
              <a:buFont typeface="Wingdings" panose="05000000000000000000" pitchFamily="2" charset="2"/>
              <a:buChar char="Ø"/>
            </a:pPr>
            <a:r>
              <a:rPr lang="ja-JP" altLang="en-US" sz="1300" dirty="0"/>
              <a:t>粒度を決める</a:t>
            </a:r>
            <a:r>
              <a:rPr lang="en-US" altLang="ja-JP" sz="1300" dirty="0"/>
              <a:t>1</a:t>
            </a:r>
            <a:r>
              <a:rPr lang="ja-JP" altLang="en-US" sz="1300" dirty="0"/>
              <a:t>つに決めるのが難しい場合、結合テストの中で段階を分ければ良い。例えば、複数のシステムが関連するような開発の場合、</a:t>
            </a:r>
            <a:r>
              <a:rPr lang="en-US" altLang="ja-JP" sz="1300" dirty="0"/>
              <a:t>1</a:t>
            </a:r>
            <a:r>
              <a:rPr lang="ja-JP" altLang="en-US" sz="1300" dirty="0"/>
              <a:t>つのシステム内で閉じた結合テストと、システムを横断した結合テストは段階を分けて考える。複数のシステムに跨ると、システム間の接続の方式やスケジュールの調整に手間が掛かるからだ。システムを横断した結合テストは、結合テスト内の後半に回す方がよい。</a:t>
            </a:r>
            <a:endParaRPr kumimoji="1" lang="en-US" altLang="ja-JP" sz="1300" dirty="0"/>
          </a:p>
        </p:txBody>
      </p:sp>
      <p:sp>
        <p:nvSpPr>
          <p:cNvPr id="4" name="コンテンツ プレースホルダー 3">
            <a:extLst>
              <a:ext uri="{FF2B5EF4-FFF2-40B4-BE49-F238E27FC236}">
                <a16:creationId xmlns:a16="http://schemas.microsoft.com/office/drawing/2014/main" id="{2337AFA4-29BA-A0E2-42FD-03A69752EFC7}"/>
              </a:ext>
            </a:extLst>
          </p:cNvPr>
          <p:cNvSpPr>
            <a:spLocks noGrp="1"/>
          </p:cNvSpPr>
          <p:nvPr>
            <p:ph idx="13"/>
          </p:nvPr>
        </p:nvSpPr>
        <p:spPr>
          <a:xfrm>
            <a:off x="554158" y="678128"/>
            <a:ext cx="11083175" cy="677764"/>
          </a:xfrm>
        </p:spPr>
        <p:txBody>
          <a:bodyPr/>
          <a:lstStyle/>
          <a:p>
            <a:r>
              <a:rPr kumimoji="1" lang="en-US" altLang="ja-JP" dirty="0"/>
              <a:t>XXX</a:t>
            </a:r>
            <a:endParaRPr kumimoji="1" lang="ja-JP" altLang="en-US" dirty="0"/>
          </a:p>
        </p:txBody>
      </p:sp>
      <p:sp>
        <p:nvSpPr>
          <p:cNvPr id="19" name="四角形: 角を丸くする 18">
            <a:extLst>
              <a:ext uri="{FF2B5EF4-FFF2-40B4-BE49-F238E27FC236}">
                <a16:creationId xmlns:a16="http://schemas.microsoft.com/office/drawing/2014/main" id="{B9E0599B-62D7-073B-0BCA-F963C6E0090D}"/>
              </a:ext>
            </a:extLst>
          </p:cNvPr>
          <p:cNvSpPr/>
          <p:nvPr/>
        </p:nvSpPr>
        <p:spPr>
          <a:xfrm>
            <a:off x="602567" y="4255502"/>
            <a:ext cx="3491999" cy="220841"/>
          </a:xfrm>
          <a:prstGeom prst="round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結合</a:t>
            </a:r>
            <a:r>
              <a:rPr kumimoji="1" lang="ja-JP" altLang="en-US" sz="1400" dirty="0">
                <a:latin typeface="Meiryo UI" panose="020B0604030504040204" pitchFamily="50" charset="-128"/>
                <a:ea typeface="Meiryo UI" panose="020B0604030504040204" pitchFamily="50" charset="-128"/>
              </a:rPr>
              <a:t>テスト</a:t>
            </a:r>
          </a:p>
        </p:txBody>
      </p:sp>
      <p:sp>
        <p:nvSpPr>
          <p:cNvPr id="20" name="正方形/長方形 19">
            <a:extLst>
              <a:ext uri="{FF2B5EF4-FFF2-40B4-BE49-F238E27FC236}">
                <a16:creationId xmlns:a16="http://schemas.microsoft.com/office/drawing/2014/main" id="{3C518199-236E-4C0F-7042-1A2481EC5A1D}"/>
              </a:ext>
            </a:extLst>
          </p:cNvPr>
          <p:cNvSpPr/>
          <p:nvPr/>
        </p:nvSpPr>
        <p:spPr>
          <a:xfrm>
            <a:off x="784323" y="4554018"/>
            <a:ext cx="1675752" cy="22682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画面</a:t>
            </a:r>
            <a:r>
              <a:rPr kumimoji="1" lang="en-US" altLang="ja-JP" sz="1400" dirty="0">
                <a:solidFill>
                  <a:schemeClr val="tx1"/>
                </a:solidFill>
                <a:latin typeface="Meiryo UI" panose="020B0604030504040204" pitchFamily="50" charset="-128"/>
                <a:ea typeface="Meiryo UI" panose="020B0604030504040204" pitchFamily="50" charset="-128"/>
              </a:rPr>
              <a:t>X</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A2C96264-1064-BBB1-22DB-D2B3FEE210B5}"/>
              </a:ext>
            </a:extLst>
          </p:cNvPr>
          <p:cNvSpPr/>
          <p:nvPr/>
        </p:nvSpPr>
        <p:spPr>
          <a:xfrm>
            <a:off x="784323" y="4977900"/>
            <a:ext cx="1675752" cy="226820"/>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機能</a:t>
            </a:r>
            <a:r>
              <a:rPr lang="en-US" altLang="ja-JP" sz="1400" dirty="0">
                <a:solidFill>
                  <a:schemeClr val="tx1"/>
                </a:solidFill>
                <a:latin typeface="Meiryo UI" panose="020B0604030504040204" pitchFamily="50" charset="-128"/>
                <a:ea typeface="Meiryo UI" panose="020B0604030504040204" pitchFamily="50" charset="-128"/>
              </a:rPr>
              <a:t>A</a:t>
            </a:r>
            <a:r>
              <a:rPr lang="ja-JP" altLang="en-US" sz="1400" dirty="0">
                <a:solidFill>
                  <a:schemeClr val="tx1"/>
                </a:solidFill>
                <a:latin typeface="Meiryo UI" panose="020B0604030504040204" pitchFamily="50" charset="-128"/>
                <a:ea typeface="Meiryo UI" panose="020B0604030504040204" pitchFamily="50" charset="-128"/>
              </a:rPr>
              <a:t>：入力チェック</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EF6F7F87-2E05-B1DB-6F23-898A30C25DAE}"/>
              </a:ext>
            </a:extLst>
          </p:cNvPr>
          <p:cNvSpPr/>
          <p:nvPr/>
        </p:nvSpPr>
        <p:spPr>
          <a:xfrm>
            <a:off x="784323" y="5282395"/>
            <a:ext cx="1675752" cy="226820"/>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機能</a:t>
            </a:r>
            <a:r>
              <a:rPr lang="en-US" altLang="ja-JP" sz="1400" dirty="0">
                <a:solidFill>
                  <a:schemeClr val="tx1"/>
                </a:solidFill>
                <a:latin typeface="Meiryo UI" panose="020B0604030504040204" pitchFamily="50" charset="-128"/>
                <a:ea typeface="Meiryo UI" panose="020B0604030504040204" pitchFamily="50" charset="-128"/>
              </a:rPr>
              <a:t>B</a:t>
            </a:r>
            <a:r>
              <a:rPr lang="ja-JP" altLang="en-US" sz="1400" dirty="0">
                <a:solidFill>
                  <a:schemeClr val="tx1"/>
                </a:solidFill>
                <a:latin typeface="Meiryo UI" panose="020B0604030504040204" pitchFamily="50" charset="-128"/>
                <a:ea typeface="Meiryo UI" panose="020B0604030504040204" pitchFamily="50" charset="-128"/>
              </a:rPr>
              <a:t>：相関チェック</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9B8738DE-4413-0AAA-DAEF-FD7E44223656}"/>
              </a:ext>
            </a:extLst>
          </p:cNvPr>
          <p:cNvSpPr/>
          <p:nvPr/>
        </p:nvSpPr>
        <p:spPr>
          <a:xfrm>
            <a:off x="784323" y="5589992"/>
            <a:ext cx="1675752" cy="226820"/>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機能</a:t>
            </a:r>
            <a:r>
              <a:rPr lang="en-US" altLang="ja-JP" sz="1400" dirty="0">
                <a:solidFill>
                  <a:schemeClr val="tx1"/>
                </a:solidFill>
                <a:latin typeface="Meiryo UI" panose="020B0604030504040204" pitchFamily="50" charset="-128"/>
                <a:ea typeface="Meiryo UI" panose="020B0604030504040204" pitchFamily="50" charset="-128"/>
              </a:rPr>
              <a:t>C</a:t>
            </a:r>
            <a:r>
              <a:rPr lang="ja-JP" altLang="en-US" sz="1400" dirty="0">
                <a:solidFill>
                  <a:schemeClr val="tx1"/>
                </a:solidFill>
                <a:latin typeface="Meiryo UI" panose="020B0604030504040204" pitchFamily="50" charset="-128"/>
                <a:ea typeface="Meiryo UI" panose="020B0604030504040204" pitchFamily="50" charset="-128"/>
              </a:rPr>
              <a:t>：データ更新</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97357861-15E4-CD54-11C7-9503AE8E6120}"/>
              </a:ext>
            </a:extLst>
          </p:cNvPr>
          <p:cNvSpPr/>
          <p:nvPr/>
        </p:nvSpPr>
        <p:spPr>
          <a:xfrm>
            <a:off x="784323" y="6011924"/>
            <a:ext cx="1675752" cy="22682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画面</a:t>
            </a:r>
            <a:r>
              <a:rPr kumimoji="1" lang="en-US" altLang="ja-JP" sz="1400" dirty="0">
                <a:solidFill>
                  <a:schemeClr val="tx1"/>
                </a:solidFill>
                <a:latin typeface="Meiryo UI" panose="020B0604030504040204" pitchFamily="50" charset="-128"/>
                <a:ea typeface="Meiryo UI" panose="020B0604030504040204" pitchFamily="50" charset="-128"/>
              </a:rPr>
              <a:t>Y</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30" name="直線矢印コネクタ 29">
            <a:extLst>
              <a:ext uri="{FF2B5EF4-FFF2-40B4-BE49-F238E27FC236}">
                <a16:creationId xmlns:a16="http://schemas.microsoft.com/office/drawing/2014/main" id="{0D999D2F-82DB-8023-1E5D-EAAFD3F48110}"/>
              </a:ext>
            </a:extLst>
          </p:cNvPr>
          <p:cNvCxnSpPr>
            <a:cxnSpLocks/>
            <a:stCxn id="20" idx="2"/>
            <a:endCxn id="22" idx="0"/>
          </p:cNvCxnSpPr>
          <p:nvPr/>
        </p:nvCxnSpPr>
        <p:spPr>
          <a:xfrm>
            <a:off x="1622199" y="4780838"/>
            <a:ext cx="0" cy="197062"/>
          </a:xfrm>
          <a:prstGeom prst="straightConnector1">
            <a:avLst/>
          </a:prstGeom>
          <a:ln w="76200">
            <a:solidFill>
              <a:schemeClr val="bg1">
                <a:lumMod val="50000"/>
              </a:schemeClr>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86EB3CAD-4C86-AED5-870C-361564F76A50}"/>
              </a:ext>
            </a:extLst>
          </p:cNvPr>
          <p:cNvCxnSpPr>
            <a:cxnSpLocks/>
            <a:stCxn id="26" idx="2"/>
            <a:endCxn id="29" idx="0"/>
          </p:cNvCxnSpPr>
          <p:nvPr/>
        </p:nvCxnSpPr>
        <p:spPr>
          <a:xfrm>
            <a:off x="1622199" y="5816812"/>
            <a:ext cx="0" cy="195112"/>
          </a:xfrm>
          <a:prstGeom prst="straightConnector1">
            <a:avLst/>
          </a:prstGeom>
          <a:ln w="76200">
            <a:solidFill>
              <a:schemeClr val="bg1">
                <a:lumMod val="50000"/>
              </a:schemeClr>
            </a:solidFill>
            <a:tailEnd type="triangle" w="med" len="sm"/>
          </a:ln>
        </p:spPr>
        <p:style>
          <a:lnRef idx="1">
            <a:schemeClr val="accent1"/>
          </a:lnRef>
          <a:fillRef idx="0">
            <a:schemeClr val="accent1"/>
          </a:fillRef>
          <a:effectRef idx="0">
            <a:schemeClr val="accent1"/>
          </a:effectRef>
          <a:fontRef idx="minor">
            <a:schemeClr val="tx1"/>
          </a:fontRef>
        </p:style>
      </p:cxnSp>
      <p:sp>
        <p:nvSpPr>
          <p:cNvPr id="36" name="右中かっこ 35">
            <a:extLst>
              <a:ext uri="{FF2B5EF4-FFF2-40B4-BE49-F238E27FC236}">
                <a16:creationId xmlns:a16="http://schemas.microsoft.com/office/drawing/2014/main" id="{B88FE93B-0795-1383-E585-A27B273BF0E8}"/>
              </a:ext>
            </a:extLst>
          </p:cNvPr>
          <p:cNvSpPr/>
          <p:nvPr/>
        </p:nvSpPr>
        <p:spPr>
          <a:xfrm>
            <a:off x="2521518" y="4551667"/>
            <a:ext cx="294064" cy="1260109"/>
          </a:xfrm>
          <a:prstGeom prst="rightBrace">
            <a:avLst/>
          </a:prstGeom>
          <a:noFill/>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9F5F434F-B7D6-414B-B52E-E3549541C4F0}"/>
              </a:ext>
            </a:extLst>
          </p:cNvPr>
          <p:cNvSpPr/>
          <p:nvPr/>
        </p:nvSpPr>
        <p:spPr>
          <a:xfrm>
            <a:off x="2924130" y="4884652"/>
            <a:ext cx="1048488" cy="6401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各プログラムを結合して期待通りの結果となるかどうかを検証する</a:t>
            </a:r>
          </a:p>
        </p:txBody>
      </p:sp>
      <p:sp>
        <p:nvSpPr>
          <p:cNvPr id="5" name="四角形: 角を丸くする 4">
            <a:extLst>
              <a:ext uri="{FF2B5EF4-FFF2-40B4-BE49-F238E27FC236}">
                <a16:creationId xmlns:a16="http://schemas.microsoft.com/office/drawing/2014/main" id="{08C15EB2-34D3-CE50-67B4-1AD11E176BED}"/>
              </a:ext>
            </a:extLst>
          </p:cNvPr>
          <p:cNvSpPr/>
          <p:nvPr/>
        </p:nvSpPr>
        <p:spPr>
          <a:xfrm>
            <a:off x="610731" y="2296705"/>
            <a:ext cx="3473535" cy="218903"/>
          </a:xfrm>
          <a:prstGeom prst="round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コンポーネントテスト</a:t>
            </a:r>
          </a:p>
        </p:txBody>
      </p:sp>
      <p:sp>
        <p:nvSpPr>
          <p:cNvPr id="6" name="正方形/長方形 5">
            <a:extLst>
              <a:ext uri="{FF2B5EF4-FFF2-40B4-BE49-F238E27FC236}">
                <a16:creationId xmlns:a16="http://schemas.microsoft.com/office/drawing/2014/main" id="{8C266654-78CB-E6FD-D1E9-E5EAEEF371BC}"/>
              </a:ext>
            </a:extLst>
          </p:cNvPr>
          <p:cNvSpPr/>
          <p:nvPr/>
        </p:nvSpPr>
        <p:spPr>
          <a:xfrm>
            <a:off x="741358" y="2568109"/>
            <a:ext cx="1764000" cy="22482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画面</a:t>
            </a:r>
            <a:r>
              <a:rPr kumimoji="1" lang="en-US" altLang="ja-JP" sz="1400" dirty="0">
                <a:solidFill>
                  <a:schemeClr val="tx1"/>
                </a:solidFill>
                <a:latin typeface="Meiryo UI" panose="020B0604030504040204" pitchFamily="50" charset="-128"/>
                <a:ea typeface="Meiryo UI" panose="020B0604030504040204" pitchFamily="50" charset="-128"/>
              </a:rPr>
              <a:t>X</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7" name="直線矢印コネクタ 6">
            <a:extLst>
              <a:ext uri="{FF2B5EF4-FFF2-40B4-BE49-F238E27FC236}">
                <a16:creationId xmlns:a16="http://schemas.microsoft.com/office/drawing/2014/main" id="{EBAADA05-2B09-9AEA-DCD0-221F3BC4DB62}"/>
              </a:ext>
            </a:extLst>
          </p:cNvPr>
          <p:cNvCxnSpPr>
            <a:cxnSpLocks/>
            <a:stCxn id="6" idx="3"/>
          </p:cNvCxnSpPr>
          <p:nvPr/>
        </p:nvCxnSpPr>
        <p:spPr>
          <a:xfrm>
            <a:off x="2505358" y="2680524"/>
            <a:ext cx="540000"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1689078D-688B-0447-3B02-CDD11AE970B6}"/>
              </a:ext>
            </a:extLst>
          </p:cNvPr>
          <p:cNvSpPr/>
          <p:nvPr/>
        </p:nvSpPr>
        <p:spPr>
          <a:xfrm>
            <a:off x="741358" y="2869932"/>
            <a:ext cx="1764000" cy="224829"/>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機能</a:t>
            </a:r>
            <a:r>
              <a:rPr lang="en-US" altLang="ja-JP" sz="1400" dirty="0">
                <a:solidFill>
                  <a:schemeClr val="tx1"/>
                </a:solidFill>
                <a:latin typeface="Meiryo UI" panose="020B0604030504040204" pitchFamily="50" charset="-128"/>
                <a:ea typeface="Meiryo UI" panose="020B0604030504040204" pitchFamily="50" charset="-128"/>
              </a:rPr>
              <a:t>A</a:t>
            </a:r>
            <a:r>
              <a:rPr lang="ja-JP" altLang="en-US" sz="1400" dirty="0">
                <a:solidFill>
                  <a:schemeClr val="tx1"/>
                </a:solidFill>
                <a:latin typeface="Meiryo UI" panose="020B0604030504040204" pitchFamily="50" charset="-128"/>
                <a:ea typeface="Meiryo UI" panose="020B0604030504040204" pitchFamily="50" charset="-128"/>
              </a:rPr>
              <a:t>：入力チェック</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12" name="直線矢印コネクタ 11">
            <a:extLst>
              <a:ext uri="{FF2B5EF4-FFF2-40B4-BE49-F238E27FC236}">
                <a16:creationId xmlns:a16="http://schemas.microsoft.com/office/drawing/2014/main" id="{77A309A1-1354-2EEE-F305-C84EC657450A}"/>
              </a:ext>
            </a:extLst>
          </p:cNvPr>
          <p:cNvCxnSpPr>
            <a:cxnSpLocks/>
            <a:stCxn id="11" idx="3"/>
          </p:cNvCxnSpPr>
          <p:nvPr/>
        </p:nvCxnSpPr>
        <p:spPr>
          <a:xfrm>
            <a:off x="2505358" y="2982347"/>
            <a:ext cx="540000"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BBAE639D-D988-A92F-24E6-B97006DD9BFE}"/>
              </a:ext>
            </a:extLst>
          </p:cNvPr>
          <p:cNvSpPr/>
          <p:nvPr/>
        </p:nvSpPr>
        <p:spPr>
          <a:xfrm>
            <a:off x="741358" y="3171755"/>
            <a:ext cx="1764000" cy="224829"/>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機能</a:t>
            </a:r>
            <a:r>
              <a:rPr lang="en-US" altLang="ja-JP" sz="1400" dirty="0">
                <a:solidFill>
                  <a:schemeClr val="tx1"/>
                </a:solidFill>
                <a:latin typeface="Meiryo UI" panose="020B0604030504040204" pitchFamily="50" charset="-128"/>
                <a:ea typeface="Meiryo UI" panose="020B0604030504040204" pitchFamily="50" charset="-128"/>
              </a:rPr>
              <a:t>B</a:t>
            </a:r>
            <a:r>
              <a:rPr lang="ja-JP" altLang="en-US" sz="1400" dirty="0">
                <a:solidFill>
                  <a:schemeClr val="tx1"/>
                </a:solidFill>
                <a:latin typeface="Meiryo UI" panose="020B0604030504040204" pitchFamily="50" charset="-128"/>
                <a:ea typeface="Meiryo UI" panose="020B0604030504040204" pitchFamily="50" charset="-128"/>
              </a:rPr>
              <a:t>：相関チェック</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14" name="直線矢印コネクタ 13">
            <a:extLst>
              <a:ext uri="{FF2B5EF4-FFF2-40B4-BE49-F238E27FC236}">
                <a16:creationId xmlns:a16="http://schemas.microsoft.com/office/drawing/2014/main" id="{A17F8F2F-B717-9025-C2DA-58A3379C344F}"/>
              </a:ext>
            </a:extLst>
          </p:cNvPr>
          <p:cNvCxnSpPr>
            <a:cxnSpLocks/>
            <a:stCxn id="13" idx="3"/>
          </p:cNvCxnSpPr>
          <p:nvPr/>
        </p:nvCxnSpPr>
        <p:spPr>
          <a:xfrm flipV="1">
            <a:off x="2505358" y="3284169"/>
            <a:ext cx="540000" cy="1"/>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F3927E16-C627-3DD4-FF2A-C2FA42871668}"/>
              </a:ext>
            </a:extLst>
          </p:cNvPr>
          <p:cNvSpPr/>
          <p:nvPr/>
        </p:nvSpPr>
        <p:spPr>
          <a:xfrm>
            <a:off x="741358" y="3476653"/>
            <a:ext cx="1764000" cy="224829"/>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機能</a:t>
            </a:r>
            <a:r>
              <a:rPr lang="en-US" altLang="ja-JP" sz="1400" dirty="0">
                <a:solidFill>
                  <a:schemeClr val="tx1"/>
                </a:solidFill>
                <a:latin typeface="Meiryo UI" panose="020B0604030504040204" pitchFamily="50" charset="-128"/>
                <a:ea typeface="Meiryo UI" panose="020B0604030504040204" pitchFamily="50" charset="-128"/>
              </a:rPr>
              <a:t>C</a:t>
            </a:r>
            <a:r>
              <a:rPr lang="ja-JP" altLang="en-US" sz="1400" dirty="0">
                <a:solidFill>
                  <a:schemeClr val="tx1"/>
                </a:solidFill>
                <a:latin typeface="Meiryo UI" panose="020B0604030504040204" pitchFamily="50" charset="-128"/>
                <a:ea typeface="Meiryo UI" panose="020B0604030504040204" pitchFamily="50" charset="-128"/>
              </a:rPr>
              <a:t>：データ更新</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16" name="直線矢印コネクタ 15">
            <a:extLst>
              <a:ext uri="{FF2B5EF4-FFF2-40B4-BE49-F238E27FC236}">
                <a16:creationId xmlns:a16="http://schemas.microsoft.com/office/drawing/2014/main" id="{F29B79CC-9E54-AB9B-0FCB-D864568C63FB}"/>
              </a:ext>
            </a:extLst>
          </p:cNvPr>
          <p:cNvCxnSpPr>
            <a:cxnSpLocks/>
            <a:stCxn id="15" idx="3"/>
          </p:cNvCxnSpPr>
          <p:nvPr/>
        </p:nvCxnSpPr>
        <p:spPr>
          <a:xfrm flipV="1">
            <a:off x="2505358" y="3589067"/>
            <a:ext cx="540000" cy="1"/>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4751E4EB-FA73-1BE5-2029-54D1A88DF9AA}"/>
              </a:ext>
            </a:extLst>
          </p:cNvPr>
          <p:cNvSpPr/>
          <p:nvPr/>
        </p:nvSpPr>
        <p:spPr>
          <a:xfrm>
            <a:off x="3059786" y="2792939"/>
            <a:ext cx="1042944" cy="6345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プログラム毎に正しい結果を返すかどうかを検証する</a:t>
            </a:r>
          </a:p>
        </p:txBody>
      </p:sp>
      <p:sp>
        <p:nvSpPr>
          <p:cNvPr id="40" name="正方形/長方形 39">
            <a:extLst>
              <a:ext uri="{FF2B5EF4-FFF2-40B4-BE49-F238E27FC236}">
                <a16:creationId xmlns:a16="http://schemas.microsoft.com/office/drawing/2014/main" id="{BABDC765-6B1C-996F-A36A-9C92032A28D1}"/>
              </a:ext>
            </a:extLst>
          </p:cNvPr>
          <p:cNvSpPr/>
          <p:nvPr/>
        </p:nvSpPr>
        <p:spPr>
          <a:xfrm>
            <a:off x="554158" y="1468305"/>
            <a:ext cx="3601463" cy="35732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コンポーネントテストと結合テストの例</a:t>
            </a:r>
          </a:p>
        </p:txBody>
      </p:sp>
      <p:sp>
        <p:nvSpPr>
          <p:cNvPr id="10" name="正方形/長方形 9">
            <a:extLst>
              <a:ext uri="{FF2B5EF4-FFF2-40B4-BE49-F238E27FC236}">
                <a16:creationId xmlns:a16="http://schemas.microsoft.com/office/drawing/2014/main" id="{5ADDA601-E347-25A1-3CB0-C4EB3CF18B46}"/>
              </a:ext>
            </a:extLst>
          </p:cNvPr>
          <p:cNvSpPr/>
          <p:nvPr/>
        </p:nvSpPr>
        <p:spPr>
          <a:xfrm>
            <a:off x="610730" y="3753771"/>
            <a:ext cx="3473535"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例：コンポーネントテストでは、機能</a:t>
            </a:r>
            <a:r>
              <a:rPr kumimoji="1" lang="en-US" altLang="ja-JP" sz="1200" dirty="0">
                <a:solidFill>
                  <a:schemeClr val="tx1"/>
                </a:solidFill>
                <a:latin typeface="Meiryo UI" panose="020B0604030504040204" pitchFamily="50" charset="-128"/>
                <a:ea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rPr>
              <a:t>機能</a:t>
            </a:r>
            <a:r>
              <a:rPr kumimoji="1" lang="en-US" altLang="ja-JP" sz="1200" dirty="0">
                <a:solidFill>
                  <a:schemeClr val="tx1"/>
                </a:solidFill>
                <a:latin typeface="Meiryo UI" panose="020B0604030504040204" pitchFamily="50" charset="-128"/>
                <a:ea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rPr>
              <a:t>機能</a:t>
            </a:r>
            <a:r>
              <a:rPr kumimoji="1" lang="en-US" altLang="ja-JP" sz="1200" dirty="0">
                <a:solidFill>
                  <a:schemeClr val="tx1"/>
                </a:solidFill>
                <a:latin typeface="Meiryo UI" panose="020B0604030504040204" pitchFamily="50" charset="-128"/>
                <a:ea typeface="Meiryo UI" panose="020B0604030504040204" pitchFamily="50" charset="-128"/>
              </a:rPr>
              <a:t>C</a:t>
            </a:r>
            <a:r>
              <a:rPr kumimoji="1" lang="ja-JP" altLang="en-US" sz="1200" dirty="0">
                <a:solidFill>
                  <a:schemeClr val="tx1"/>
                </a:solidFill>
                <a:latin typeface="Meiryo UI" panose="020B0604030504040204" pitchFamily="50" charset="-128"/>
                <a:ea typeface="Meiryo UI" panose="020B0604030504040204" pitchFamily="50" charset="-128"/>
              </a:rPr>
              <a:t>それぞれをプログラム単位でテストする。</a:t>
            </a:r>
          </a:p>
        </p:txBody>
      </p:sp>
      <p:sp>
        <p:nvSpPr>
          <p:cNvPr id="17" name="正方形/長方形 16">
            <a:extLst>
              <a:ext uri="{FF2B5EF4-FFF2-40B4-BE49-F238E27FC236}">
                <a16:creationId xmlns:a16="http://schemas.microsoft.com/office/drawing/2014/main" id="{509B558E-7AA6-55F2-BB72-DBA90F06852E}"/>
              </a:ext>
            </a:extLst>
          </p:cNvPr>
          <p:cNvSpPr/>
          <p:nvPr/>
        </p:nvSpPr>
        <p:spPr>
          <a:xfrm>
            <a:off x="610730" y="6277866"/>
            <a:ext cx="3473535"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例：結合テストでは、画面</a:t>
            </a:r>
            <a:r>
              <a:rPr kumimoji="1" lang="en-US" altLang="ja-JP" sz="1200" dirty="0">
                <a:solidFill>
                  <a:schemeClr val="tx1"/>
                </a:solidFill>
                <a:latin typeface="Meiryo UI" panose="020B0604030504040204" pitchFamily="50" charset="-128"/>
                <a:ea typeface="Meiryo UI" panose="020B0604030504040204" pitchFamily="50" charset="-128"/>
              </a:rPr>
              <a:t>X</a:t>
            </a:r>
            <a:r>
              <a:rPr kumimoji="1" lang="ja-JP" altLang="en-US" sz="1200" dirty="0">
                <a:solidFill>
                  <a:schemeClr val="tx1"/>
                </a:solidFill>
                <a:latin typeface="Meiryo UI" panose="020B0604030504040204" pitchFamily="50" charset="-128"/>
                <a:ea typeface="Meiryo UI" panose="020B0604030504040204" pitchFamily="50" charset="-128"/>
              </a:rPr>
              <a:t>を操作して機能</a:t>
            </a:r>
            <a:r>
              <a:rPr kumimoji="1" lang="en-US" altLang="ja-JP" sz="1200" dirty="0">
                <a:solidFill>
                  <a:schemeClr val="tx1"/>
                </a:solidFill>
                <a:latin typeface="Meiryo UI" panose="020B0604030504040204" pitchFamily="50" charset="-128"/>
                <a:ea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rPr>
              <a:t>機能</a:t>
            </a:r>
            <a:r>
              <a:rPr kumimoji="1" lang="en-US" altLang="ja-JP" sz="1200" dirty="0">
                <a:solidFill>
                  <a:schemeClr val="tx1"/>
                </a:solidFill>
                <a:latin typeface="Meiryo UI" panose="020B0604030504040204" pitchFamily="50" charset="-128"/>
                <a:ea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rPr>
              <a:t>機能</a:t>
            </a:r>
            <a:r>
              <a:rPr kumimoji="1" lang="en-US" altLang="ja-JP" sz="1200" dirty="0">
                <a:solidFill>
                  <a:schemeClr val="tx1"/>
                </a:solidFill>
                <a:latin typeface="Meiryo UI" panose="020B0604030504040204" pitchFamily="50" charset="-128"/>
                <a:ea typeface="Meiryo UI" panose="020B0604030504040204" pitchFamily="50" charset="-128"/>
              </a:rPr>
              <a:t>C</a:t>
            </a:r>
            <a:r>
              <a:rPr kumimoji="1" lang="ja-JP" altLang="en-US" sz="1200" dirty="0">
                <a:solidFill>
                  <a:schemeClr val="tx1"/>
                </a:solidFill>
                <a:latin typeface="Meiryo UI" panose="020B0604030504040204" pitchFamily="50" charset="-128"/>
                <a:ea typeface="Meiryo UI" panose="020B0604030504040204" pitchFamily="50" charset="-128"/>
              </a:rPr>
              <a:t>が正常に動作するかを検証する。</a:t>
            </a:r>
          </a:p>
        </p:txBody>
      </p:sp>
    </p:spTree>
    <p:extLst>
      <p:ext uri="{BB962C8B-B14F-4D97-AF65-F5344CB8AC3E}">
        <p14:creationId xmlns:p14="http://schemas.microsoft.com/office/powerpoint/2010/main" val="1621041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C8AB97-869C-B6E4-4E23-349780B4A479}"/>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テスト計画</a:t>
            </a:r>
            <a:r>
              <a:rPr lang="en-US" altLang="ja-JP" dirty="0"/>
              <a:t>-</a:t>
            </a:r>
            <a:r>
              <a:rPr lang="ja-JP" altLang="en-US" dirty="0"/>
              <a:t>テストのやり方の決定</a:t>
            </a:r>
            <a:r>
              <a:rPr lang="en-US" altLang="ja-JP" dirty="0"/>
              <a:t>-</a:t>
            </a:r>
            <a:r>
              <a:rPr lang="ja-JP" altLang="en-US" dirty="0"/>
              <a:t>テストタイプの決定</a:t>
            </a:r>
            <a:endParaRPr kumimoji="1" lang="ja-JP" altLang="en-US" dirty="0"/>
          </a:p>
        </p:txBody>
      </p:sp>
      <p:graphicFrame>
        <p:nvGraphicFramePr>
          <p:cNvPr id="6" name="コンテンツ プレースホルダー 5">
            <a:extLst>
              <a:ext uri="{FF2B5EF4-FFF2-40B4-BE49-F238E27FC236}">
                <a16:creationId xmlns:a16="http://schemas.microsoft.com/office/drawing/2014/main" id="{A9F1FAD1-A3CC-EE19-75F8-877F8305E993}"/>
              </a:ext>
            </a:extLst>
          </p:cNvPr>
          <p:cNvGraphicFramePr>
            <a:graphicFrameLocks noGrp="1"/>
          </p:cNvGraphicFramePr>
          <p:nvPr>
            <p:ph idx="1"/>
            <p:extLst>
              <p:ext uri="{D42A27DB-BD31-4B8C-83A1-F6EECF244321}">
                <p14:modId xmlns:p14="http://schemas.microsoft.com/office/powerpoint/2010/main" val="2299045874"/>
              </p:ext>
            </p:extLst>
          </p:nvPr>
        </p:nvGraphicFramePr>
        <p:xfrm>
          <a:off x="6254418" y="1560930"/>
          <a:ext cx="5518480" cy="1789200"/>
        </p:xfrm>
        <a:graphic>
          <a:graphicData uri="http://schemas.openxmlformats.org/drawingml/2006/table">
            <a:tbl>
              <a:tblPr/>
              <a:tblGrid>
                <a:gridCol w="1136836">
                  <a:extLst>
                    <a:ext uri="{9D8B030D-6E8A-4147-A177-3AD203B41FA5}">
                      <a16:colId xmlns:a16="http://schemas.microsoft.com/office/drawing/2014/main" val="3869289741"/>
                    </a:ext>
                  </a:extLst>
                </a:gridCol>
                <a:gridCol w="1095411">
                  <a:extLst>
                    <a:ext uri="{9D8B030D-6E8A-4147-A177-3AD203B41FA5}">
                      <a16:colId xmlns:a16="http://schemas.microsoft.com/office/drawing/2014/main" val="4121567450"/>
                    </a:ext>
                  </a:extLst>
                </a:gridCol>
                <a:gridCol w="1095411">
                  <a:extLst>
                    <a:ext uri="{9D8B030D-6E8A-4147-A177-3AD203B41FA5}">
                      <a16:colId xmlns:a16="http://schemas.microsoft.com/office/drawing/2014/main" val="2770567398"/>
                    </a:ext>
                  </a:extLst>
                </a:gridCol>
                <a:gridCol w="1095411">
                  <a:extLst>
                    <a:ext uri="{9D8B030D-6E8A-4147-A177-3AD203B41FA5}">
                      <a16:colId xmlns:a16="http://schemas.microsoft.com/office/drawing/2014/main" val="2344978504"/>
                    </a:ext>
                  </a:extLst>
                </a:gridCol>
                <a:gridCol w="1095411">
                  <a:extLst>
                    <a:ext uri="{9D8B030D-6E8A-4147-A177-3AD203B41FA5}">
                      <a16:colId xmlns:a16="http://schemas.microsoft.com/office/drawing/2014/main" val="1773549136"/>
                    </a:ext>
                  </a:extLst>
                </a:gridCol>
              </a:tblGrid>
              <a:tr h="144000">
                <a:tc>
                  <a:txBody>
                    <a:bodyPr/>
                    <a:lstStyle/>
                    <a:p>
                      <a:pPr algn="l" fontAlgn="ctr"/>
                      <a:r>
                        <a:rPr lang="ja-JP" altLang="en-US" sz="1000" b="1" i="0" u="none" strike="noStrike" dirty="0">
                          <a:solidFill>
                            <a:srgbClr val="FFFFFF"/>
                          </a:solidFill>
                          <a:effectLst/>
                          <a:latin typeface="Meiryo UI" panose="020B0604030504040204" pitchFamily="50" charset="-128"/>
                          <a:ea typeface="Meiryo UI" panose="020B0604030504040204" pitchFamily="50" charset="-128"/>
                        </a:rPr>
                        <a:t>件名</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gridSpan="4">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テストタイプを定義したマトリックス</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15503586"/>
                  </a:ext>
                </a:extLst>
              </a:tr>
              <a:tr h="144000">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54648897"/>
                  </a:ext>
                </a:extLst>
              </a:tr>
              <a:tr h="155575">
                <a:tc>
                  <a:txBody>
                    <a:bodyPr/>
                    <a:lstStyle/>
                    <a:p>
                      <a:pPr algn="l" fontAlgn="ctr"/>
                      <a:r>
                        <a:rPr lang="ja-JP" altLang="en-US" sz="1000" b="1" i="0" u="none" strike="noStrike" dirty="0">
                          <a:solidFill>
                            <a:srgbClr val="FFFFFF"/>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r>
                        <a:rPr lang="ja-JP" altLang="en-US" sz="1000" b="1" i="0" u="none" strike="noStrike" dirty="0">
                          <a:solidFill>
                            <a:srgbClr val="FFFFFF"/>
                          </a:solidFill>
                          <a:effectLst/>
                          <a:latin typeface="Meiryo UI" panose="020B0604030504040204" pitchFamily="50" charset="-128"/>
                          <a:ea typeface="Meiryo UI" panose="020B0604030504040204" pitchFamily="50" charset="-128"/>
                        </a:rPr>
                        <a:t>コンポーネントテスト</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r>
                        <a:rPr lang="ja-JP" altLang="en-US" sz="1000" b="1" i="0" u="none" strike="noStrike" dirty="0">
                          <a:solidFill>
                            <a:srgbClr val="FFFFFF"/>
                          </a:solidFill>
                          <a:effectLst/>
                          <a:latin typeface="Meiryo UI" panose="020B0604030504040204" pitchFamily="50" charset="-128"/>
                          <a:ea typeface="Meiryo UI" panose="020B0604030504040204" pitchFamily="50" charset="-128"/>
                        </a:rPr>
                        <a:t>結合テスト</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r>
                        <a:rPr lang="ja-JP" altLang="en-US" sz="1000" b="1" i="0" u="none" strike="noStrike" dirty="0">
                          <a:solidFill>
                            <a:srgbClr val="FFFFFF"/>
                          </a:solidFill>
                          <a:effectLst/>
                          <a:latin typeface="Meiryo UI" panose="020B0604030504040204" pitchFamily="50" charset="-128"/>
                          <a:ea typeface="Meiryo UI" panose="020B0604030504040204" pitchFamily="50" charset="-128"/>
                        </a:rPr>
                        <a:t>システムテスト</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r>
                        <a:rPr lang="ja-JP" altLang="en-US" sz="1000" b="1" i="0" u="none" strike="noStrike" dirty="0">
                          <a:solidFill>
                            <a:srgbClr val="FFFFFF"/>
                          </a:solidFill>
                          <a:effectLst/>
                          <a:latin typeface="Meiryo UI" panose="020B0604030504040204" pitchFamily="50" charset="-128"/>
                          <a:ea typeface="Meiryo UI" panose="020B0604030504040204" pitchFamily="50" charset="-128"/>
                        </a:rPr>
                        <a:t>受入テスト</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extLst>
                  <a:ext uri="{0D108BD9-81ED-4DB2-BD59-A6C34878D82A}">
                    <a16:rowId xmlns:a16="http://schemas.microsoft.com/office/drawing/2014/main" val="482954786"/>
                  </a:ext>
                </a:extLst>
              </a:tr>
              <a:tr h="216000">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機能テスト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3489808"/>
                  </a:ext>
                </a:extLst>
              </a:tr>
              <a:tr h="216000">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性能テスト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6317123"/>
                  </a:ext>
                </a:extLst>
              </a:tr>
              <a:tr h="216000">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回帰テスト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67764513"/>
                  </a:ext>
                </a:extLst>
              </a:tr>
              <a:tr h="216000">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ユーザビリティテスト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09187654"/>
                  </a:ext>
                </a:extLst>
              </a:tr>
              <a:tr h="216000">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疎通テスト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52806030"/>
                  </a:ext>
                </a:extLst>
              </a:tr>
              <a:tr h="216000">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セキュリティテスト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74599798"/>
                  </a:ext>
                </a:extLst>
              </a:tr>
            </a:tbl>
          </a:graphicData>
        </a:graphic>
      </p:graphicFrame>
      <p:sp>
        <p:nvSpPr>
          <p:cNvPr id="4" name="コンテンツ プレースホルダー 3">
            <a:extLst>
              <a:ext uri="{FF2B5EF4-FFF2-40B4-BE49-F238E27FC236}">
                <a16:creationId xmlns:a16="http://schemas.microsoft.com/office/drawing/2014/main" id="{690B89C7-805A-F56F-34E6-7540E142936C}"/>
              </a:ext>
            </a:extLst>
          </p:cNvPr>
          <p:cNvSpPr>
            <a:spLocks noGrp="1"/>
          </p:cNvSpPr>
          <p:nvPr>
            <p:ph idx="13"/>
          </p:nvPr>
        </p:nvSpPr>
        <p:spPr>
          <a:xfrm>
            <a:off x="554158" y="780520"/>
            <a:ext cx="11083175" cy="681317"/>
          </a:xfrm>
        </p:spPr>
        <p:txBody>
          <a:bodyPr/>
          <a:lstStyle/>
          <a:p>
            <a:endParaRPr kumimoji="1" lang="ja-JP" altLang="en-US" dirty="0"/>
          </a:p>
        </p:txBody>
      </p:sp>
      <p:graphicFrame>
        <p:nvGraphicFramePr>
          <p:cNvPr id="9" name="表 8">
            <a:extLst>
              <a:ext uri="{FF2B5EF4-FFF2-40B4-BE49-F238E27FC236}">
                <a16:creationId xmlns:a16="http://schemas.microsoft.com/office/drawing/2014/main" id="{70836C7D-A245-810A-9CE4-2BA6BEF03DCD}"/>
              </a:ext>
            </a:extLst>
          </p:cNvPr>
          <p:cNvGraphicFramePr>
            <a:graphicFrameLocks noGrp="1"/>
          </p:cNvGraphicFramePr>
          <p:nvPr>
            <p:extLst>
              <p:ext uri="{D42A27DB-BD31-4B8C-83A1-F6EECF244321}">
                <p14:modId xmlns:p14="http://schemas.microsoft.com/office/powerpoint/2010/main" val="2513297298"/>
              </p:ext>
            </p:extLst>
          </p:nvPr>
        </p:nvGraphicFramePr>
        <p:xfrm>
          <a:off x="554157" y="1560930"/>
          <a:ext cx="5383427" cy="1838035"/>
        </p:xfrm>
        <a:graphic>
          <a:graphicData uri="http://schemas.openxmlformats.org/drawingml/2006/table">
            <a:tbl>
              <a:tblPr/>
              <a:tblGrid>
                <a:gridCol w="1340817">
                  <a:extLst>
                    <a:ext uri="{9D8B030D-6E8A-4147-A177-3AD203B41FA5}">
                      <a16:colId xmlns:a16="http://schemas.microsoft.com/office/drawing/2014/main" val="419835399"/>
                    </a:ext>
                  </a:extLst>
                </a:gridCol>
                <a:gridCol w="4042610">
                  <a:extLst>
                    <a:ext uri="{9D8B030D-6E8A-4147-A177-3AD203B41FA5}">
                      <a16:colId xmlns:a16="http://schemas.microsoft.com/office/drawing/2014/main" val="118038427"/>
                    </a:ext>
                  </a:extLst>
                </a:gridCol>
              </a:tblGrid>
              <a:tr h="141474">
                <a:tc>
                  <a:txBody>
                    <a:bodyPr/>
                    <a:lstStyle/>
                    <a:p>
                      <a:pPr algn="l" fontAlgn="ctr"/>
                      <a:r>
                        <a:rPr lang="ja-JP" altLang="en-US" sz="1000" b="1" i="0" u="none" strike="noStrike" dirty="0">
                          <a:solidFill>
                            <a:srgbClr val="FFFFFF"/>
                          </a:solidFill>
                          <a:effectLst/>
                          <a:latin typeface="Meiryo UI" panose="020B0604030504040204" pitchFamily="50" charset="-128"/>
                          <a:ea typeface="Meiryo UI" panose="020B0604030504040204" pitchFamily="50" charset="-128"/>
                        </a:rPr>
                        <a:t>件名</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代表的な</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つのテストタイプ</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63018961"/>
                  </a:ext>
                </a:extLst>
              </a:tr>
              <a:tr h="141474">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27510180"/>
                  </a:ext>
                </a:extLst>
              </a:tr>
              <a:tr h="141474">
                <a:tc>
                  <a:txBody>
                    <a:bodyPr/>
                    <a:lstStyle/>
                    <a:p>
                      <a:pPr algn="l" fontAlgn="ctr"/>
                      <a:r>
                        <a:rPr lang="ja-JP" altLang="en-US" sz="1000" b="1" i="0" u="none" strike="noStrike">
                          <a:solidFill>
                            <a:srgbClr val="FFFFFF"/>
                          </a:solidFill>
                          <a:effectLst/>
                          <a:latin typeface="Meiryo UI" panose="020B0604030504040204" pitchFamily="50" charset="-128"/>
                          <a:ea typeface="Meiryo UI" panose="020B0604030504040204" pitchFamily="50" charset="-128"/>
                        </a:rPr>
                        <a:t>テストタイプ</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000" b="1" i="0" u="none" strike="noStrike" dirty="0">
                          <a:solidFill>
                            <a:srgbClr val="FFFFFF"/>
                          </a:solidFill>
                          <a:effectLst/>
                          <a:latin typeface="Meiryo UI" panose="020B0604030504040204" pitchFamily="50" charset="-128"/>
                          <a:ea typeface="Meiryo UI" panose="020B0604030504040204" pitchFamily="50" charset="-128"/>
                        </a:rPr>
                        <a:t>説明</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extLst>
                  <a:ext uri="{0D108BD9-81ED-4DB2-BD59-A6C34878D82A}">
                    <a16:rowId xmlns:a16="http://schemas.microsoft.com/office/drawing/2014/main" val="1342950721"/>
                  </a:ext>
                </a:extLst>
              </a:tr>
              <a:tr h="215207">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機能テスト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ソフトウェアの機能が、設計書で規定した通りに動作するかを検証するテスト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79733683"/>
                  </a:ext>
                </a:extLst>
              </a:tr>
              <a:tr h="215207">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性能テスト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プロジェクトで規定したシステム性能が出ているかを検証するテスト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28470797"/>
                  </a:ext>
                </a:extLst>
              </a:tr>
              <a:tr h="282947">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回帰テスト</a:t>
                      </a:r>
                      <a:br>
                        <a:rPr lang="ja-JP" altLang="en-US" sz="1000" b="1" i="0" u="none" strike="noStrike" dirty="0">
                          <a:solidFill>
                            <a:srgbClr val="000000"/>
                          </a:solidFill>
                          <a:effectLst/>
                          <a:latin typeface="Meiryo UI" panose="020B0604030504040204" pitchFamily="50" charset="-128"/>
                          <a:ea typeface="Meiryo UI" panose="020B0604030504040204" pitchFamily="50" charset="-128"/>
                        </a:rPr>
                      </a:b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リグレッションテスト</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システムの改修を行っていない部分が、想定通りの結果を返すかどうかを検証するテスト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19602499"/>
                  </a:ext>
                </a:extLst>
              </a:tr>
              <a:tr h="215207">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ユーザビリティテスト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ユーザーの使用性に着目したテスト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36443237"/>
                  </a:ext>
                </a:extLst>
              </a:tr>
              <a:tr h="215207">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疎通テスト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システム間でデータが通るかどうかを検証するテスト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69758126"/>
                  </a:ext>
                </a:extLst>
              </a:tr>
              <a:tr h="215207">
                <a:tc>
                  <a:txBody>
                    <a:bodyPr/>
                    <a:lstStyle/>
                    <a:p>
                      <a:pPr algn="l"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セキュリティテスト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システムのセキュリティに着目したテスト</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(Web</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サイトの脆弱性確認など</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21545557"/>
                  </a:ext>
                </a:extLst>
              </a:tr>
            </a:tbl>
          </a:graphicData>
        </a:graphic>
      </p:graphicFrame>
      <p:sp>
        <p:nvSpPr>
          <p:cNvPr id="5" name="コンテンツ プレースホルダー 2">
            <a:extLst>
              <a:ext uri="{FF2B5EF4-FFF2-40B4-BE49-F238E27FC236}">
                <a16:creationId xmlns:a16="http://schemas.microsoft.com/office/drawing/2014/main" id="{2B8D6146-3880-1026-5C79-5EBC9C353EAC}"/>
              </a:ext>
            </a:extLst>
          </p:cNvPr>
          <p:cNvSpPr txBox="1">
            <a:spLocks/>
          </p:cNvSpPr>
          <p:nvPr/>
        </p:nvSpPr>
        <p:spPr>
          <a:xfrm>
            <a:off x="6253906" y="3429000"/>
            <a:ext cx="5383427" cy="3302251"/>
          </a:xfrm>
          <a:prstGeom prst="rect">
            <a:avLst/>
          </a:prstGeom>
          <a:solidFill>
            <a:schemeClr val="bg1"/>
          </a:solidFill>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lvl="2" indent="-180975">
              <a:lnSpc>
                <a:spcPct val="120000"/>
              </a:lnSpc>
              <a:buFont typeface="+mj-lt"/>
              <a:buAutoNum type="arabicPeriod" startAt="2"/>
            </a:pPr>
            <a:r>
              <a:rPr lang="ja-JP" altLang="en-US" sz="1000" b="1" u="sng" dirty="0"/>
              <a:t>テストタイプを実行するテストレベルの決定</a:t>
            </a:r>
            <a:endParaRPr lang="en-US" altLang="ja-JP" sz="1000" b="1" u="sng" dirty="0"/>
          </a:p>
          <a:p>
            <a:pPr marL="444500" lvl="3" indent="-195263">
              <a:lnSpc>
                <a:spcPct val="120000"/>
              </a:lnSpc>
              <a:buFont typeface="Wingdings" panose="05000000000000000000" pitchFamily="2" charset="2"/>
              <a:buChar char="Ø"/>
            </a:pPr>
            <a:r>
              <a:rPr lang="ja-JP" altLang="en-US" sz="900" b="1" dirty="0"/>
              <a:t>テストタイプを定義した後は、各テストタイプをどのテストレベルで実施するかを決める</a:t>
            </a:r>
            <a:r>
              <a:rPr lang="ja-JP" altLang="en-US" sz="900" dirty="0"/>
              <a:t>。例えば下記の様な具合である。各テストタイプにおける目的を達成できるテストレベルがどこなのか、検討し、決めていく。</a:t>
            </a:r>
            <a:endParaRPr lang="en-US" altLang="ja-JP" sz="900" dirty="0"/>
          </a:p>
          <a:p>
            <a:pPr marL="444500" lvl="3" indent="-195263">
              <a:lnSpc>
                <a:spcPct val="120000"/>
              </a:lnSpc>
              <a:buFont typeface="Wingdings" panose="05000000000000000000" pitchFamily="2" charset="2"/>
              <a:buChar char="Ø"/>
            </a:pPr>
            <a:r>
              <a:rPr lang="ja-JP" altLang="en-US" sz="900" dirty="0"/>
              <a:t>「</a:t>
            </a:r>
            <a:r>
              <a:rPr lang="ja-JP" altLang="en-US" sz="900" b="1" dirty="0">
                <a:solidFill>
                  <a:srgbClr val="0000CC"/>
                </a:solidFill>
              </a:rPr>
              <a:t>機能テスト</a:t>
            </a:r>
            <a:r>
              <a:rPr lang="ja-JP" altLang="en-US" sz="900" dirty="0"/>
              <a:t>は</a:t>
            </a:r>
            <a:r>
              <a:rPr lang="ja-JP" altLang="en-US" sz="900" b="1" dirty="0">
                <a:solidFill>
                  <a:srgbClr val="0000CC"/>
                </a:solidFill>
              </a:rPr>
              <a:t>単体テスト</a:t>
            </a:r>
            <a:r>
              <a:rPr lang="ja-JP" altLang="en-US" sz="900" dirty="0"/>
              <a:t>で</a:t>
            </a:r>
            <a:r>
              <a:rPr lang="ja-JP" altLang="en-US" sz="900" b="1" dirty="0">
                <a:solidFill>
                  <a:srgbClr val="0000CC"/>
                </a:solidFill>
              </a:rPr>
              <a:t>プログラム単位</a:t>
            </a:r>
            <a:r>
              <a:rPr lang="ja-JP" altLang="en-US" sz="900" dirty="0"/>
              <a:t>に網羅的に実施する。」</a:t>
            </a:r>
            <a:endParaRPr lang="en-US" altLang="ja-JP" sz="900" dirty="0"/>
          </a:p>
          <a:p>
            <a:pPr marL="444500" lvl="3" indent="-195263">
              <a:lnSpc>
                <a:spcPct val="120000"/>
              </a:lnSpc>
              <a:buFont typeface="Wingdings" panose="05000000000000000000" pitchFamily="2" charset="2"/>
              <a:buChar char="Ø"/>
            </a:pPr>
            <a:r>
              <a:rPr lang="ja-JP" altLang="en-US" sz="900" dirty="0"/>
              <a:t>「</a:t>
            </a:r>
            <a:r>
              <a:rPr lang="ja-JP" altLang="en-US" sz="900" b="1" dirty="0">
                <a:solidFill>
                  <a:srgbClr val="0000CC"/>
                </a:solidFill>
              </a:rPr>
              <a:t>ユーザビリティテスト</a:t>
            </a:r>
            <a:r>
              <a:rPr lang="ja-JP" altLang="en-US" sz="900" dirty="0"/>
              <a:t>はユーザーが参画する</a:t>
            </a:r>
            <a:r>
              <a:rPr lang="ja-JP" altLang="en-US" sz="900" b="1" dirty="0">
                <a:solidFill>
                  <a:srgbClr val="0000CC"/>
                </a:solidFill>
              </a:rPr>
              <a:t>受入テスト</a:t>
            </a:r>
            <a:r>
              <a:rPr lang="ja-JP" altLang="en-US" sz="900" dirty="0"/>
              <a:t>で実施する。」</a:t>
            </a:r>
            <a:endParaRPr lang="en-US" altLang="ja-JP" sz="900" dirty="0"/>
          </a:p>
          <a:p>
            <a:pPr marL="444500" lvl="3" indent="-195263">
              <a:lnSpc>
                <a:spcPct val="120000"/>
              </a:lnSpc>
              <a:buFont typeface="Wingdings" panose="05000000000000000000" pitchFamily="2" charset="2"/>
              <a:buChar char="Ø"/>
            </a:pPr>
            <a:r>
              <a:rPr lang="ja-JP" altLang="en-US" sz="900" dirty="0"/>
              <a:t>この作業のアウトプットは、マトリックス形式での表現を推奨する。縦軸にテストタイプを、横軸にテストレベルを取り、発生し得る箇所にチェックを入れる。マトリックス形式で表現すると、俯瞰的に確認しやすい。結果としてテスト漏れを防ぎやすくなる。また、どういったテスト観点をどのテストレベルで確認するかを可視化すると、プロジェクトに参画する各ステークホルダー</a:t>
            </a:r>
            <a:r>
              <a:rPr lang="en-US" altLang="ja-JP" sz="900" dirty="0"/>
              <a:t>(</a:t>
            </a:r>
            <a:r>
              <a:rPr lang="ja-JP" altLang="en-US" sz="900" dirty="0"/>
              <a:t>プロジェクトマネージャー、開発チーム、ユーザーなど）が、テストの全体像を捉えやすくなる。それぞれの意見を反映して、ブラッシュアップしていける。</a:t>
            </a:r>
            <a:endParaRPr lang="en-US" altLang="ja-JP" sz="900" dirty="0"/>
          </a:p>
          <a:p>
            <a:pPr marL="444500" lvl="3" indent="-195263">
              <a:lnSpc>
                <a:spcPct val="120000"/>
              </a:lnSpc>
              <a:buFont typeface="Wingdings" panose="05000000000000000000" pitchFamily="2" charset="2"/>
              <a:buChar char="Ø"/>
            </a:pPr>
            <a:r>
              <a:rPr lang="ja-JP" altLang="en-US" sz="900" dirty="0"/>
              <a:t>例示した表の通り、</a:t>
            </a:r>
            <a:r>
              <a:rPr lang="en-US" altLang="ja-JP" sz="900" dirty="0"/>
              <a:t>1</a:t>
            </a:r>
            <a:r>
              <a:rPr lang="ja-JP" altLang="en-US" sz="900" dirty="0"/>
              <a:t>つのテストタイプを複数のテストレベルにおいて検証するかをテスト計画工程で明らかにしておくと、テスト漏れを事前に防止することに繋がる。</a:t>
            </a:r>
            <a:endParaRPr lang="en-US" altLang="ja-JP" sz="900" dirty="0"/>
          </a:p>
          <a:p>
            <a:pPr marL="444500" lvl="3" indent="-195263">
              <a:lnSpc>
                <a:spcPct val="120000"/>
              </a:lnSpc>
              <a:buFont typeface="Wingdings" panose="05000000000000000000" pitchFamily="2" charset="2"/>
              <a:buChar char="Ø"/>
            </a:pPr>
            <a:r>
              <a:rPr lang="ja-JP" altLang="en-US" sz="900" dirty="0"/>
              <a:t>例えば、セキュリティテストの対象機能として「パスワードが伏せ字で表示される」という仕様を考える。</a:t>
            </a:r>
            <a:r>
              <a:rPr lang="ja-JP" altLang="en-US" sz="900" b="1" dirty="0">
                <a:solidFill>
                  <a:srgbClr val="0000CC"/>
                </a:solidFill>
              </a:rPr>
              <a:t>単体テスト</a:t>
            </a:r>
            <a:r>
              <a:rPr lang="ja-JP" altLang="en-US" sz="900" dirty="0"/>
              <a:t>では、画面入力時に画面上の表示が伏せ字になっていることを確認する。</a:t>
            </a:r>
            <a:r>
              <a:rPr lang="ja-JP" altLang="en-US" sz="900" b="1" dirty="0">
                <a:solidFill>
                  <a:srgbClr val="0000CC"/>
                </a:solidFill>
              </a:rPr>
              <a:t>結合テスト</a:t>
            </a:r>
            <a:r>
              <a:rPr lang="ja-JP" altLang="en-US" sz="900" dirty="0"/>
              <a:t>では、伏せ字で表示されたパスワードを使って、実際に認証できることを確認する。</a:t>
            </a:r>
            <a:r>
              <a:rPr lang="ja-JP" altLang="en-US" sz="900" b="1" dirty="0">
                <a:solidFill>
                  <a:srgbClr val="0000CC"/>
                </a:solidFill>
              </a:rPr>
              <a:t>システムテスト</a:t>
            </a:r>
            <a:r>
              <a:rPr lang="ja-JP" altLang="en-US" sz="900" dirty="0"/>
              <a:t>や</a:t>
            </a:r>
            <a:r>
              <a:rPr lang="ja-JP" altLang="en-US" sz="900" b="1" dirty="0">
                <a:solidFill>
                  <a:srgbClr val="0000CC"/>
                </a:solidFill>
              </a:rPr>
              <a:t>受け入れテスト</a:t>
            </a:r>
            <a:r>
              <a:rPr lang="ja-JP" altLang="en-US" sz="900" dirty="0"/>
              <a:t>では、パスワードがロックされた場合にどのように解除するか、といったシステム運用・業務運用を想定したテストが必要になるだろう。</a:t>
            </a:r>
            <a:endParaRPr lang="en-US" altLang="ja-JP" sz="900" dirty="0"/>
          </a:p>
        </p:txBody>
      </p:sp>
      <p:sp>
        <p:nvSpPr>
          <p:cNvPr id="7" name="コンテンツ プレースホルダー 2">
            <a:extLst>
              <a:ext uri="{FF2B5EF4-FFF2-40B4-BE49-F238E27FC236}">
                <a16:creationId xmlns:a16="http://schemas.microsoft.com/office/drawing/2014/main" id="{B929AAF9-6796-4E4F-2EA5-B32C897FB1EB}"/>
              </a:ext>
            </a:extLst>
          </p:cNvPr>
          <p:cNvSpPr txBox="1">
            <a:spLocks/>
          </p:cNvSpPr>
          <p:nvPr/>
        </p:nvSpPr>
        <p:spPr>
          <a:xfrm>
            <a:off x="554157" y="3459036"/>
            <a:ext cx="5383427" cy="3344822"/>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lvl="2" indent="-180975">
              <a:buFont typeface="+mj-lt"/>
              <a:buAutoNum type="arabicPeriod"/>
            </a:pPr>
            <a:r>
              <a:rPr lang="ja-JP" altLang="en-US" sz="1000" b="1" u="sng" dirty="0"/>
              <a:t>テストタイプとは？</a:t>
            </a:r>
            <a:endParaRPr lang="en-US" altLang="ja-JP" sz="1000" b="1" u="sng" dirty="0"/>
          </a:p>
          <a:p>
            <a:pPr marL="444500" lvl="5" indent="-195263" defTabSz="493713">
              <a:lnSpc>
                <a:spcPct val="120000"/>
              </a:lnSpc>
              <a:buFont typeface="Wingdings" panose="05000000000000000000" pitchFamily="2" charset="2"/>
              <a:buChar char="Ø"/>
            </a:pPr>
            <a:r>
              <a:rPr lang="ja-JP" altLang="en-US" sz="900" b="1" dirty="0">
                <a:latin typeface="Meiryo UI" panose="020B0604030504040204" pitchFamily="50" charset="-128"/>
                <a:ea typeface="Meiryo UI" panose="020B0604030504040204" pitchFamily="50" charset="-128"/>
              </a:rPr>
              <a:t>テストタイプとはテスト観点を目的別に分類したもの。</a:t>
            </a:r>
            <a:r>
              <a:rPr lang="ja-JP" altLang="en-US" sz="900" dirty="0">
                <a:latin typeface="Meiryo UI" panose="020B0604030504040204" pitchFamily="50" charset="-128"/>
                <a:ea typeface="Meiryo UI" panose="020B0604030504040204" pitchFamily="50" charset="-128"/>
              </a:rPr>
              <a:t>多くの場合、テストタイプは組織の開発標準で規定されている。</a:t>
            </a:r>
            <a:endParaRPr lang="en-US" altLang="ja-JP" sz="900" dirty="0">
              <a:latin typeface="Meiryo UI" panose="020B0604030504040204" pitchFamily="50" charset="-128"/>
              <a:ea typeface="Meiryo UI" panose="020B0604030504040204" pitchFamily="50" charset="-128"/>
            </a:endParaRPr>
          </a:p>
          <a:p>
            <a:pPr marL="444500" lvl="5" indent="-195263" defTabSz="493713">
              <a:lnSpc>
                <a:spcPct val="1200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一般的には</a:t>
            </a:r>
            <a:r>
              <a:rPr lang="ja-JP" altLang="en-US" sz="900" b="1" dirty="0">
                <a:solidFill>
                  <a:srgbClr val="0000CC"/>
                </a:solidFill>
                <a:latin typeface="Meiryo UI" panose="020B0604030504040204" pitchFamily="50" charset="-128"/>
                <a:ea typeface="Meiryo UI" panose="020B0604030504040204" pitchFamily="50" charset="-128"/>
              </a:rPr>
              <a:t>機能テスト、性能テスト、回帰テスト、ユーザビリティテスト、疎通テスト、セキュリティテスト</a:t>
            </a:r>
            <a:r>
              <a:rPr lang="ja-JP" altLang="en-US" sz="900" dirty="0">
                <a:latin typeface="Meiryo UI" panose="020B0604030504040204" pitchFamily="50" charset="-128"/>
                <a:ea typeface="Meiryo UI" panose="020B0604030504040204" pitchFamily="50" charset="-128"/>
              </a:rPr>
              <a:t>の</a:t>
            </a:r>
            <a:r>
              <a:rPr lang="en-US" altLang="ja-JP" sz="900" b="1" dirty="0">
                <a:solidFill>
                  <a:srgbClr val="0000CC"/>
                </a:solidFill>
                <a:latin typeface="Meiryo UI" panose="020B0604030504040204" pitchFamily="50" charset="-128"/>
                <a:ea typeface="Meiryo UI" panose="020B0604030504040204" pitchFamily="50" charset="-128"/>
              </a:rPr>
              <a:t>6</a:t>
            </a:r>
            <a:r>
              <a:rPr lang="ja-JP" altLang="en-US" sz="900" b="1" dirty="0">
                <a:solidFill>
                  <a:srgbClr val="0000CC"/>
                </a:solidFill>
                <a:latin typeface="Meiryo UI" panose="020B0604030504040204" pitchFamily="50" charset="-128"/>
                <a:ea typeface="Meiryo UI" panose="020B0604030504040204" pitchFamily="50" charset="-128"/>
              </a:rPr>
              <a:t>つ</a:t>
            </a:r>
            <a:r>
              <a:rPr lang="ja-JP" altLang="en-US" sz="900" dirty="0">
                <a:latin typeface="Meiryo UI" panose="020B0604030504040204" pitchFamily="50" charset="-128"/>
                <a:ea typeface="Meiryo UI" panose="020B0604030504040204" pitchFamily="50" charset="-128"/>
              </a:rPr>
              <a:t>に分類される。</a:t>
            </a:r>
            <a:endParaRPr lang="en-US" altLang="ja-JP" sz="900" dirty="0">
              <a:latin typeface="Meiryo UI" panose="020B0604030504040204" pitchFamily="50" charset="-128"/>
              <a:ea typeface="Meiryo UI" panose="020B0604030504040204" pitchFamily="50" charset="-128"/>
            </a:endParaRPr>
          </a:p>
          <a:p>
            <a:pPr marL="444500" lvl="5" indent="-195263" defTabSz="493713">
              <a:lnSpc>
                <a:spcPct val="1200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テストタイプでは、テストで確認する観点を整理してテストタイプを定義する。テストタイプを定義しておかないと、どのような種類のテストをするか決めずにテスト設計に入ることになる。これだと、場当たり的なテスト観点でテストケースを作ることになってしまう。開発標準を定めている組織であれば、必須となるテストタイプがあらかじめ定義されていることが多い。</a:t>
            </a:r>
            <a:endParaRPr lang="en-US" altLang="ja-JP" sz="900" dirty="0">
              <a:latin typeface="Meiryo UI" panose="020B0604030504040204" pitchFamily="50" charset="-128"/>
              <a:ea typeface="Meiryo UI" panose="020B0604030504040204" pitchFamily="50" charset="-128"/>
            </a:endParaRPr>
          </a:p>
          <a:p>
            <a:pPr marL="444500" lvl="5" indent="-195263" defTabSz="493713">
              <a:lnSpc>
                <a:spcPct val="120000"/>
              </a:lnSpc>
              <a:buFont typeface="Wingdings" panose="05000000000000000000" pitchFamily="2" charset="2"/>
              <a:buChar char="Ø"/>
            </a:pPr>
            <a:r>
              <a:rPr lang="ja-JP" altLang="en-US" sz="900" b="1" dirty="0">
                <a:solidFill>
                  <a:srgbClr val="0000CC"/>
                </a:solidFill>
                <a:latin typeface="Meiryo UI" panose="020B0604030504040204" pitchFamily="50" charset="-128"/>
                <a:ea typeface="Meiryo UI" panose="020B0604030504040204" pitchFamily="50" charset="-128"/>
              </a:rPr>
              <a:t>テストタイプを決定するには、テスト対象の要件やリスクなどをインプットに、どのようなテストが必要なのかを考える必要がある。</a:t>
            </a:r>
            <a:endParaRPr lang="en-US" altLang="ja-JP" sz="900" b="1" dirty="0">
              <a:solidFill>
                <a:srgbClr val="0000CC"/>
              </a:solidFill>
              <a:latin typeface="Meiryo UI" panose="020B0604030504040204" pitchFamily="50" charset="-128"/>
              <a:ea typeface="Meiryo UI" panose="020B0604030504040204" pitchFamily="50" charset="-128"/>
            </a:endParaRPr>
          </a:p>
          <a:p>
            <a:pPr marL="444500" lvl="5" indent="-195263" defTabSz="493713">
              <a:lnSpc>
                <a:spcPct val="1200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例えば、エンドユーザーの</a:t>
            </a:r>
            <a:r>
              <a:rPr lang="en-US" altLang="ja-JP" sz="900" dirty="0">
                <a:latin typeface="Meiryo UI" panose="020B0604030504040204" pitchFamily="50" charset="-128"/>
                <a:ea typeface="Meiryo UI" panose="020B0604030504040204" pitchFamily="50" charset="-128"/>
              </a:rPr>
              <a:t>IT</a:t>
            </a:r>
            <a:r>
              <a:rPr lang="ja-JP" altLang="en-US" sz="900" dirty="0">
                <a:latin typeface="Meiryo UI" panose="020B0604030504040204" pitchFamily="50" charset="-128"/>
                <a:ea typeface="Meiryo UI" panose="020B0604030504040204" pitchFamily="50" charset="-128"/>
              </a:rPr>
              <a:t>リテラシーが低いことが想定される場合、</a:t>
            </a:r>
            <a:r>
              <a:rPr lang="ja-JP" altLang="en-US" sz="900" b="1" dirty="0">
                <a:solidFill>
                  <a:srgbClr val="0000CC"/>
                </a:solidFill>
                <a:latin typeface="Meiryo UI" panose="020B0604030504040204" pitchFamily="50" charset="-128"/>
                <a:ea typeface="Meiryo UI" panose="020B0604030504040204" pitchFamily="50" charset="-128"/>
              </a:rPr>
              <a:t>ユーザビリティテスト</a:t>
            </a:r>
            <a:r>
              <a:rPr lang="ja-JP" altLang="en-US" sz="900" dirty="0">
                <a:latin typeface="Meiryo UI" panose="020B0604030504040204" pitchFamily="50" charset="-128"/>
                <a:ea typeface="Meiryo UI" panose="020B0604030504040204" pitchFamily="50" charset="-128"/>
              </a:rPr>
              <a:t>は必須となるだろう。</a:t>
            </a:r>
            <a:endParaRPr lang="en-US" altLang="ja-JP" sz="900" dirty="0">
              <a:latin typeface="Meiryo UI" panose="020B0604030504040204" pitchFamily="50" charset="-128"/>
              <a:ea typeface="Meiryo UI" panose="020B0604030504040204" pitchFamily="50" charset="-128"/>
            </a:endParaRPr>
          </a:p>
          <a:p>
            <a:pPr marL="444500" lvl="5" indent="-195263" defTabSz="493713">
              <a:lnSpc>
                <a:spcPct val="1200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個人情報を取り扱うなどセキュリティが重視されるシステムでは、</a:t>
            </a:r>
            <a:r>
              <a:rPr lang="ja-JP" altLang="en-US" sz="900" b="1" dirty="0">
                <a:solidFill>
                  <a:srgbClr val="0000CC"/>
                </a:solidFill>
                <a:latin typeface="Meiryo UI" panose="020B0604030504040204" pitchFamily="50" charset="-128"/>
                <a:ea typeface="Meiryo UI" panose="020B0604030504040204" pitchFamily="50" charset="-128"/>
              </a:rPr>
              <a:t>セキュリティテスト</a:t>
            </a:r>
            <a:r>
              <a:rPr lang="ja-JP" altLang="en-US" sz="900" dirty="0">
                <a:latin typeface="Meiryo UI" panose="020B0604030504040204" pitchFamily="50" charset="-128"/>
                <a:ea typeface="Meiryo UI" panose="020B0604030504040204" pitchFamily="50" charset="-128"/>
              </a:rPr>
              <a:t>を早い段階から実施したい。</a:t>
            </a:r>
            <a:endParaRPr lang="en-US" altLang="ja-JP" sz="900" dirty="0">
              <a:latin typeface="Meiryo UI" panose="020B0604030504040204" pitchFamily="50" charset="-128"/>
              <a:ea typeface="Meiryo UI" panose="020B0604030504040204" pitchFamily="50" charset="-128"/>
            </a:endParaRPr>
          </a:p>
          <a:p>
            <a:pPr marL="444500" lvl="5" indent="-195263" defTabSz="493713">
              <a:lnSpc>
                <a:spcPct val="1200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性能面にリスクがある場合には、テスト工程の早い段階で</a:t>
            </a:r>
            <a:r>
              <a:rPr lang="ja-JP" altLang="en-US" sz="900" b="1" dirty="0">
                <a:solidFill>
                  <a:srgbClr val="0000CC"/>
                </a:solidFill>
                <a:latin typeface="Meiryo UI" panose="020B0604030504040204" pitchFamily="50" charset="-128"/>
                <a:ea typeface="Meiryo UI" panose="020B0604030504040204" pitchFamily="50" charset="-128"/>
              </a:rPr>
              <a:t>性能テスト</a:t>
            </a:r>
            <a:r>
              <a:rPr lang="ja-JP" altLang="en-US" sz="900" dirty="0">
                <a:latin typeface="Meiryo UI" panose="020B0604030504040204" pitchFamily="50" charset="-128"/>
                <a:ea typeface="Meiryo UI" panose="020B0604030504040204" pitchFamily="50" charset="-128"/>
              </a:rPr>
              <a:t>を計画したりする。</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1569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867A9D-7033-C3E7-20BF-59E80B3FD21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0863E78-5E7B-0715-9566-BD5AD26DDF0A}"/>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テスト計画</a:t>
            </a:r>
            <a:r>
              <a:rPr lang="en-US" altLang="ja-JP" dirty="0"/>
              <a:t>-</a:t>
            </a:r>
            <a:r>
              <a:rPr lang="ja-JP" altLang="en-US" dirty="0"/>
              <a:t>テストのやり方の決定</a:t>
            </a:r>
            <a:r>
              <a:rPr lang="en-US" altLang="ja-JP" dirty="0"/>
              <a:t>(</a:t>
            </a:r>
            <a:r>
              <a:rPr lang="ja-JP" altLang="en-US" dirty="0"/>
              <a:t>テストレベル・タイプ別の制約</a:t>
            </a:r>
            <a:r>
              <a:rPr lang="en-US" altLang="ja-JP" dirty="0"/>
              <a:t>)</a:t>
            </a:r>
            <a:endParaRPr kumimoji="1" lang="ja-JP" altLang="en-US" dirty="0"/>
          </a:p>
        </p:txBody>
      </p:sp>
      <p:sp>
        <p:nvSpPr>
          <p:cNvPr id="4" name="コンテンツ プレースホルダー 3">
            <a:extLst>
              <a:ext uri="{FF2B5EF4-FFF2-40B4-BE49-F238E27FC236}">
                <a16:creationId xmlns:a16="http://schemas.microsoft.com/office/drawing/2014/main" id="{CE0109CC-D3F0-F0FC-7E22-E2C97D48D604}"/>
              </a:ext>
            </a:extLst>
          </p:cNvPr>
          <p:cNvSpPr>
            <a:spLocks noGrp="1"/>
          </p:cNvSpPr>
          <p:nvPr>
            <p:ph idx="13"/>
          </p:nvPr>
        </p:nvSpPr>
        <p:spPr>
          <a:xfrm>
            <a:off x="554158" y="643138"/>
            <a:ext cx="11083175" cy="600087"/>
          </a:xfrm>
        </p:spPr>
        <p:txBody>
          <a:bodyPr/>
          <a:lstStyle/>
          <a:p>
            <a:endParaRPr kumimoji="1" lang="ja-JP" altLang="en-US" dirty="0"/>
          </a:p>
        </p:txBody>
      </p:sp>
      <p:sp>
        <p:nvSpPr>
          <p:cNvPr id="5" name="コンテンツ プレースホルダー 2">
            <a:extLst>
              <a:ext uri="{FF2B5EF4-FFF2-40B4-BE49-F238E27FC236}">
                <a16:creationId xmlns:a16="http://schemas.microsoft.com/office/drawing/2014/main" id="{6434AE99-28AE-CE40-2A87-CD7A37ACDA67}"/>
              </a:ext>
            </a:extLst>
          </p:cNvPr>
          <p:cNvSpPr txBox="1">
            <a:spLocks/>
          </p:cNvSpPr>
          <p:nvPr/>
        </p:nvSpPr>
        <p:spPr>
          <a:xfrm>
            <a:off x="554158" y="1285231"/>
            <a:ext cx="5401474" cy="5560497"/>
          </a:xfrm>
          <a:prstGeom prst="rect">
            <a:avLst/>
          </a:prstGeom>
          <a:solidFill>
            <a:schemeClr val="bg1"/>
          </a:solidFill>
        </p:spPr>
        <p:txBody>
          <a:bodyPr vert="horz" lIns="7200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71463" indent="-271463">
              <a:buFont typeface="+mj-lt"/>
              <a:buAutoNum type="arabicPeriod" startAt="3"/>
            </a:pPr>
            <a:r>
              <a:rPr lang="ja-JP" altLang="en-US" sz="1000" b="1" u="sng" dirty="0"/>
              <a:t>テストのやり方の決定</a:t>
            </a:r>
            <a:endParaRPr lang="en-US" altLang="ja-JP" sz="1000" b="1" u="sng" dirty="0"/>
          </a:p>
          <a:p>
            <a:pPr marL="271463" indent="0">
              <a:buNone/>
            </a:pPr>
            <a:r>
              <a:rPr lang="ja-JP" altLang="en-US" sz="1000" b="1" u="sng" dirty="0"/>
              <a:t>テストレベル別の制約事項</a:t>
            </a:r>
            <a:endParaRPr lang="en-US" altLang="ja-JP" sz="1000" b="1" u="sng" dirty="0"/>
          </a:p>
          <a:p>
            <a:pPr marL="538163" lvl="2" indent="-269875">
              <a:buFont typeface="+mj-lt"/>
              <a:buAutoNum type="arabicPeriod"/>
            </a:pPr>
            <a:r>
              <a:rPr lang="ja-JP" altLang="en-US" sz="1000" u="sng" dirty="0"/>
              <a:t>コンポーネントテスト</a:t>
            </a:r>
            <a:endParaRPr lang="en-US" altLang="ja-JP" sz="1000" u="sng" dirty="0"/>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コンポーネントテストでは、テスト対象はプログラム単位となる。</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そのため、入力チェックのような画面から呼び出されるプログラムのテストを行いたいとしても、</a:t>
            </a:r>
            <a:r>
              <a:rPr lang="ja-JP" altLang="en-US" sz="1000" b="1" dirty="0">
                <a:latin typeface="Meiryo UI" panose="020B0604030504040204" pitchFamily="50" charset="-128"/>
                <a:ea typeface="Meiryo UI" panose="020B0604030504040204" pitchFamily="50" charset="-128"/>
              </a:rPr>
              <a:t>機能の呼び出し元となる画面を使えなかったり</a:t>
            </a:r>
            <a:r>
              <a:rPr lang="ja-JP" altLang="en-US" sz="1000" dirty="0">
                <a:latin typeface="Meiryo UI" panose="020B0604030504040204" pitchFamily="50" charset="-128"/>
                <a:ea typeface="Meiryo UI" panose="020B0604030504040204" pitchFamily="50" charset="-128"/>
              </a:rPr>
              <a:t>する。</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テストを実施するには、</a:t>
            </a:r>
            <a:r>
              <a:rPr lang="ja-JP" altLang="en-US" sz="1000" b="1" dirty="0">
                <a:latin typeface="Meiryo UI" panose="020B0604030504040204" pitchFamily="50" charset="-128"/>
                <a:ea typeface="Meiryo UI" panose="020B0604030504040204" pitchFamily="50" charset="-128"/>
              </a:rPr>
              <a:t>画面に代わってプログラムにデータを投入する</a:t>
            </a:r>
            <a:r>
              <a:rPr lang="ja-JP" altLang="en-US" sz="1000" dirty="0">
                <a:latin typeface="Meiryo UI" panose="020B0604030504040204" pitchFamily="50" charset="-128"/>
                <a:ea typeface="Meiryo UI" panose="020B0604030504040204" pitchFamily="50" charset="-128"/>
              </a:rPr>
              <a:t>「</a:t>
            </a:r>
            <a:r>
              <a:rPr lang="ja-JP" altLang="en-US" sz="1000" b="1" dirty="0">
                <a:solidFill>
                  <a:srgbClr val="0000CC"/>
                </a:solidFill>
                <a:latin typeface="Meiryo UI" panose="020B0604030504040204" pitchFamily="50" charset="-128"/>
                <a:ea typeface="Meiryo UI" panose="020B0604030504040204" pitchFamily="50" charset="-128"/>
              </a:rPr>
              <a:t>ドライバー</a:t>
            </a:r>
            <a:r>
              <a:rPr lang="ja-JP" altLang="en-US" sz="1000" dirty="0">
                <a:latin typeface="Meiryo UI" panose="020B0604030504040204" pitchFamily="50" charset="-128"/>
                <a:ea typeface="Meiryo UI" panose="020B0604030504040204" pitchFamily="50" charset="-128"/>
              </a:rPr>
              <a:t>」と呼ばれるツールが必要になる。</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逆に</a:t>
            </a:r>
            <a:r>
              <a:rPr lang="ja-JP" altLang="en-US" sz="1000" b="1" dirty="0">
                <a:latin typeface="Meiryo UI" panose="020B0604030504040204" pitchFamily="50" charset="-128"/>
                <a:ea typeface="Meiryo UI" panose="020B0604030504040204" pitchFamily="50" charset="-128"/>
              </a:rPr>
              <a:t>呼び出し先の画面を使えない場合</a:t>
            </a:r>
            <a:r>
              <a:rPr lang="ja-JP" altLang="en-US" sz="1000" dirty="0">
                <a:latin typeface="Meiryo UI" panose="020B0604030504040204" pitchFamily="50" charset="-128"/>
                <a:ea typeface="Meiryo UI" panose="020B0604030504040204" pitchFamily="50" charset="-128"/>
              </a:rPr>
              <a:t>は、プログラムの挙動を疑似的に実現して</a:t>
            </a:r>
            <a:r>
              <a:rPr lang="ja-JP" altLang="en-US" sz="1000" b="1" dirty="0">
                <a:latin typeface="Meiryo UI" panose="020B0604030504040204" pitchFamily="50" charset="-128"/>
                <a:ea typeface="Meiryo UI" panose="020B0604030504040204" pitchFamily="50" charset="-128"/>
              </a:rPr>
              <a:t>呼び出し結果を返す</a:t>
            </a:r>
            <a:r>
              <a:rPr lang="ja-JP" altLang="en-US" sz="1000" dirty="0">
                <a:latin typeface="Meiryo UI" panose="020B0604030504040204" pitchFamily="50" charset="-128"/>
                <a:ea typeface="Meiryo UI" panose="020B0604030504040204" pitchFamily="50" charset="-128"/>
              </a:rPr>
              <a:t>「</a:t>
            </a:r>
            <a:r>
              <a:rPr lang="ja-JP" altLang="en-US" sz="1000" b="1" dirty="0">
                <a:solidFill>
                  <a:srgbClr val="0000CC"/>
                </a:solidFill>
                <a:latin typeface="Meiryo UI" panose="020B0604030504040204" pitchFamily="50" charset="-128"/>
                <a:ea typeface="Meiryo UI" panose="020B0604030504040204" pitchFamily="50" charset="-128"/>
              </a:rPr>
              <a:t>スタブ</a:t>
            </a:r>
            <a:r>
              <a:rPr lang="ja-JP" altLang="en-US" sz="1000" dirty="0">
                <a:latin typeface="Meiryo UI" panose="020B0604030504040204" pitchFamily="50" charset="-128"/>
                <a:ea typeface="Meiryo UI" panose="020B0604030504040204" pitchFamily="50" charset="-128"/>
              </a:rPr>
              <a:t>」が必要になる。</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ドライバーやスタブの開発にはコストと時間がかかる。つまり、</a:t>
            </a:r>
            <a:r>
              <a:rPr lang="ja-JP" altLang="en-US" sz="1000" b="1" dirty="0">
                <a:latin typeface="Meiryo UI" panose="020B0604030504040204" pitchFamily="50" charset="-128"/>
                <a:ea typeface="Meiryo UI" panose="020B0604030504040204" pitchFamily="50" charset="-128"/>
              </a:rPr>
              <a:t>プロジェクトとしてリソースを割く必要がある</a:t>
            </a:r>
            <a:r>
              <a:rPr lang="ja-JP" altLang="en-US" sz="1000" dirty="0">
                <a:latin typeface="Meiryo UI" panose="020B0604030504040204" pitchFamily="50" charset="-128"/>
                <a:ea typeface="Meiryo UI" panose="020B0604030504040204" pitchFamily="50" charset="-128"/>
              </a:rPr>
              <a:t>。テスト計画に明文化して、プロジェクトマネージャーに必要性を認識させることが重要だ。</a:t>
            </a:r>
            <a:endParaRPr lang="en-US" altLang="ja-JP" sz="1000" dirty="0">
              <a:latin typeface="Meiryo UI" panose="020B0604030504040204" pitchFamily="50" charset="-128"/>
              <a:ea typeface="Meiryo UI" panose="020B0604030504040204" pitchFamily="50" charset="-128"/>
            </a:endParaRPr>
          </a:p>
          <a:p>
            <a:pPr marL="538163" lvl="2" indent="-269875">
              <a:buFont typeface="+mj-lt"/>
              <a:buAutoNum type="arabicPeriod"/>
            </a:pPr>
            <a:r>
              <a:rPr lang="ja-JP" altLang="en-US" sz="1000" u="sng" dirty="0"/>
              <a:t>結合テスト</a:t>
            </a:r>
            <a:endParaRPr lang="en-US" altLang="ja-JP" sz="1000" u="sng" dirty="0"/>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結合テストは一般に、</a:t>
            </a:r>
            <a:r>
              <a:rPr lang="ja-JP" altLang="en-US" sz="1000" b="1" dirty="0">
                <a:solidFill>
                  <a:srgbClr val="0000CC"/>
                </a:solidFill>
                <a:latin typeface="Meiryo UI" panose="020B0604030504040204" pitchFamily="50" charset="-128"/>
                <a:ea typeface="Meiryo UI" panose="020B0604030504040204" pitchFamily="50" charset="-128"/>
              </a:rPr>
              <a:t>画面単位</a:t>
            </a:r>
            <a:r>
              <a:rPr lang="ja-JP" altLang="en-US" sz="1000" dirty="0">
                <a:latin typeface="Meiryo UI" panose="020B0604030504040204" pitchFamily="50" charset="-128"/>
                <a:ea typeface="Meiryo UI" panose="020B0604030504040204" pitchFamily="50" charset="-128"/>
              </a:rPr>
              <a:t>または</a:t>
            </a:r>
            <a:r>
              <a:rPr lang="ja-JP" altLang="en-US" sz="1000" b="1" dirty="0">
                <a:solidFill>
                  <a:srgbClr val="0000CC"/>
                </a:solidFill>
                <a:latin typeface="Meiryo UI" panose="020B0604030504040204" pitchFamily="50" charset="-128"/>
                <a:ea typeface="Meiryo UI" panose="020B0604030504040204" pitchFamily="50" charset="-128"/>
              </a:rPr>
              <a:t>バッチのジョブフロー単位</a:t>
            </a:r>
            <a:r>
              <a:rPr lang="ja-JP" altLang="en-US" sz="1000" dirty="0">
                <a:latin typeface="Meiryo UI" panose="020B0604030504040204" pitchFamily="50" charset="-128"/>
                <a:ea typeface="Meiryo UI" panose="020B0604030504040204" pitchFamily="50" charset="-128"/>
              </a:rPr>
              <a:t>でテストを実施する。テスト実行時に操作する単位と一致させるとテストの実施効率が高まるからだ。こうしたテストの進め方では、</a:t>
            </a:r>
            <a:r>
              <a:rPr lang="ja-JP" altLang="en-US" sz="1000" b="1" dirty="0">
                <a:latin typeface="Meiryo UI" panose="020B0604030504040204" pitchFamily="50" charset="-128"/>
                <a:ea typeface="Meiryo UI" panose="020B0604030504040204" pitchFamily="50" charset="-128"/>
              </a:rPr>
              <a:t>画面</a:t>
            </a:r>
            <a:r>
              <a:rPr lang="ja-JP" altLang="en-US" sz="1000" dirty="0">
                <a:latin typeface="Meiryo UI" panose="020B0604030504040204" pitchFamily="50" charset="-128"/>
                <a:ea typeface="Meiryo UI" panose="020B0604030504040204" pitchFamily="50" charset="-128"/>
              </a:rPr>
              <a:t>または</a:t>
            </a:r>
            <a:r>
              <a:rPr lang="ja-JP" altLang="en-US" sz="1000" b="1" dirty="0">
                <a:latin typeface="Meiryo UI" panose="020B0604030504040204" pitchFamily="50" charset="-128"/>
                <a:ea typeface="Meiryo UI" panose="020B0604030504040204" pitchFamily="50" charset="-128"/>
              </a:rPr>
              <a:t>ジョブフロー単位</a:t>
            </a:r>
            <a:r>
              <a:rPr lang="ja-JP" altLang="en-US" sz="1000" dirty="0">
                <a:latin typeface="Meiryo UI" panose="020B0604030504040204" pitchFamily="50" charset="-128"/>
                <a:ea typeface="Meiryo UI" panose="020B0604030504040204" pitchFamily="50" charset="-128"/>
              </a:rPr>
              <a:t>で</a:t>
            </a:r>
            <a:r>
              <a:rPr lang="ja-JP" altLang="en-US" sz="1000" b="1" dirty="0">
                <a:solidFill>
                  <a:srgbClr val="0000CC"/>
                </a:solidFill>
                <a:latin typeface="Meiryo UI" panose="020B0604030504040204" pitchFamily="50" charset="-128"/>
                <a:ea typeface="Meiryo UI" panose="020B0604030504040204" pitchFamily="50" charset="-128"/>
              </a:rPr>
              <a:t>テスト手順</a:t>
            </a:r>
            <a:r>
              <a:rPr lang="ja-JP" altLang="en-US" sz="1000" dirty="0">
                <a:latin typeface="Meiryo UI" panose="020B0604030504040204" pitchFamily="50" charset="-128"/>
                <a:ea typeface="Meiryo UI" panose="020B0604030504040204" pitchFamily="50" charset="-128"/>
              </a:rPr>
              <a:t>や</a:t>
            </a:r>
            <a:r>
              <a:rPr lang="ja-JP" altLang="en-US" sz="1000" b="1" dirty="0">
                <a:solidFill>
                  <a:srgbClr val="0000CC"/>
                </a:solidFill>
                <a:latin typeface="Meiryo UI" panose="020B0604030504040204" pitchFamily="50" charset="-128"/>
                <a:ea typeface="Meiryo UI" panose="020B0604030504040204" pitchFamily="50" charset="-128"/>
              </a:rPr>
              <a:t>データの作成方法</a:t>
            </a:r>
            <a:r>
              <a:rPr lang="ja-JP" altLang="en-US" sz="1000" dirty="0">
                <a:latin typeface="Meiryo UI" panose="020B0604030504040204" pitchFamily="50" charset="-128"/>
                <a:ea typeface="Meiryo UI" panose="020B0604030504040204" pitchFamily="50" charset="-128"/>
              </a:rPr>
              <a:t>を定義する。</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b="1" dirty="0">
                <a:solidFill>
                  <a:srgbClr val="0000CC"/>
                </a:solidFill>
                <a:latin typeface="Meiryo UI" panose="020B0604030504040204" pitchFamily="50" charset="-128"/>
                <a:ea typeface="Meiryo UI" panose="020B0604030504040204" pitchFamily="50" charset="-128"/>
              </a:rPr>
              <a:t>テスト手順</a:t>
            </a:r>
            <a:r>
              <a:rPr lang="ja-JP" altLang="en-US" sz="1000" dirty="0">
                <a:latin typeface="Meiryo UI" panose="020B0604030504040204" pitchFamily="50" charset="-128"/>
                <a:ea typeface="Meiryo UI" panose="020B0604030504040204" pitchFamily="50" charset="-128"/>
              </a:rPr>
              <a:t>や</a:t>
            </a:r>
            <a:r>
              <a:rPr lang="ja-JP" altLang="en-US" sz="1000" b="1" dirty="0">
                <a:solidFill>
                  <a:srgbClr val="0000CC"/>
                </a:solidFill>
                <a:latin typeface="Meiryo UI" panose="020B0604030504040204" pitchFamily="50" charset="-128"/>
                <a:ea typeface="Meiryo UI" panose="020B0604030504040204" pitchFamily="50" charset="-128"/>
              </a:rPr>
              <a:t>データの作成方法</a:t>
            </a:r>
            <a:r>
              <a:rPr lang="ja-JP" altLang="en-US" sz="1000" dirty="0">
                <a:latin typeface="Meiryo UI" panose="020B0604030504040204" pitchFamily="50" charset="-128"/>
                <a:ea typeface="Meiryo UI" panose="020B0604030504040204" pitchFamily="50" charset="-128"/>
              </a:rPr>
              <a:t>を定義するには、</a:t>
            </a:r>
            <a:r>
              <a:rPr lang="ja-JP" altLang="en-US" sz="1000" b="1" dirty="0">
                <a:latin typeface="Meiryo UI" panose="020B0604030504040204" pitchFamily="50" charset="-128"/>
                <a:ea typeface="Meiryo UI" panose="020B0604030504040204" pitchFamily="50" charset="-128"/>
              </a:rPr>
              <a:t>画面の操作方法はどのように確認するのか</a:t>
            </a:r>
            <a:r>
              <a:rPr lang="ja-JP" altLang="en-US" sz="1000"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バッチを起動するにはどういったツールを使用するのか</a:t>
            </a:r>
            <a:r>
              <a:rPr lang="ja-JP" altLang="en-US" sz="1000" dirty="0">
                <a:latin typeface="Meiryo UI" panose="020B0604030504040204" pitchFamily="50" charset="-128"/>
                <a:ea typeface="Meiryo UI" panose="020B0604030504040204" pitchFamily="50" charset="-128"/>
              </a:rPr>
              <a:t>といった情報が明確になっていなければならない。こうした情報を開発チームに確認する必要がある。これを計画段階で明確にしておけば、テスト実行時に混乱を招かずに済む。</a:t>
            </a:r>
            <a:endParaRPr lang="en-US" altLang="ja-JP" sz="1000" dirty="0">
              <a:latin typeface="Meiryo UI" panose="020B0604030504040204" pitchFamily="50" charset="-128"/>
              <a:ea typeface="Meiryo UI" panose="020B0604030504040204" pitchFamily="50" charset="-128"/>
            </a:endParaRPr>
          </a:p>
          <a:p>
            <a:pPr marL="538163" lvl="2" indent="-269875">
              <a:buFont typeface="+mj-lt"/>
              <a:buAutoNum type="arabicPeriod"/>
            </a:pPr>
            <a:r>
              <a:rPr lang="ja-JP" altLang="en-US" sz="1000" u="sng" dirty="0"/>
              <a:t>システムテスト</a:t>
            </a:r>
            <a:endParaRPr lang="en-US" altLang="ja-JP" sz="1000" u="sng" dirty="0"/>
          </a:p>
          <a:p>
            <a:pPr marL="808038" lvl="5" indent="-285750" defTabSz="493713">
              <a:buFont typeface="Wingdings" panose="05000000000000000000" pitchFamily="2" charset="2"/>
              <a:buChar char="Ø"/>
            </a:pPr>
            <a:r>
              <a:rPr lang="ja-JP" altLang="en-US" sz="1000" b="1" dirty="0">
                <a:latin typeface="Meiryo UI" panose="020B0604030504040204" pitchFamily="50" charset="-128"/>
                <a:ea typeface="Meiryo UI" panose="020B0604030504040204" pitchFamily="50" charset="-128"/>
              </a:rPr>
              <a:t>システムテストでは、実際の運用に即したテストを行う</a:t>
            </a:r>
            <a:r>
              <a:rPr lang="ja-JP" altLang="en-US" sz="1000" dirty="0">
                <a:latin typeface="Meiryo UI" panose="020B0604030504040204" pitchFamily="50" charset="-128"/>
                <a:ea typeface="Meiryo UI" panose="020B0604030504040204" pitchFamily="50" charset="-128"/>
              </a:rPr>
              <a:t>。開発組織において、そうした環境を準備できるのかどうかをあらかじめ検討しておかなければならない。例えば、複数日にわたって連続する業務イベントのテストを行う場合、</a:t>
            </a:r>
            <a:r>
              <a:rPr lang="ja-JP" altLang="en-US" sz="1000" b="1" dirty="0">
                <a:latin typeface="Meiryo UI" panose="020B0604030504040204" pitchFamily="50" charset="-128"/>
                <a:ea typeface="Meiryo UI" panose="020B0604030504040204" pitchFamily="50" charset="-128"/>
              </a:rPr>
              <a:t>連続した日程のテスト環境をどうやって準備するのかをテスト計画の工程で決めておく必要がある</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具体的には、</a:t>
            </a:r>
            <a:r>
              <a:rPr lang="ja-JP" altLang="en-US" sz="1000" b="1" dirty="0">
                <a:solidFill>
                  <a:srgbClr val="0000CC"/>
                </a:solidFill>
                <a:latin typeface="Meiryo UI" panose="020B0604030504040204" pitchFamily="50" charset="-128"/>
                <a:ea typeface="Meiryo UI" panose="020B0604030504040204" pitchFamily="50" charset="-128"/>
              </a:rPr>
              <a:t>必要なテスト環境の準備</a:t>
            </a:r>
            <a:r>
              <a:rPr lang="ja-JP" altLang="en-US" sz="1000" dirty="0">
                <a:latin typeface="Meiryo UI" panose="020B0604030504040204" pitchFamily="50" charset="-128"/>
                <a:ea typeface="Meiryo UI" panose="020B0604030504040204" pitchFamily="50" charset="-128"/>
              </a:rPr>
              <a:t>について開発チームやプロジェクトマネージャーと調整し、調整結果をテスト計画に明示しておく。テスト計画時点で環境を用意できるかどうかが</a:t>
            </a:r>
            <a:r>
              <a:rPr lang="ja-JP" altLang="en-US" sz="1000" b="1" dirty="0">
                <a:solidFill>
                  <a:srgbClr val="0000CC"/>
                </a:solidFill>
                <a:latin typeface="Meiryo UI" panose="020B0604030504040204" pitchFamily="50" charset="-128"/>
                <a:ea typeface="Meiryo UI" panose="020B0604030504040204" pitchFamily="50" charset="-128"/>
              </a:rPr>
              <a:t>未定の場合は課題として管理</a:t>
            </a:r>
            <a:r>
              <a:rPr lang="ja-JP" altLang="en-US" sz="1000" dirty="0">
                <a:latin typeface="Meiryo UI" panose="020B0604030504040204" pitchFamily="50" charset="-128"/>
                <a:ea typeface="Meiryo UI" panose="020B0604030504040204" pitchFamily="50" charset="-128"/>
              </a:rPr>
              <a:t>する。プロジェクトの進行に応じて、適宜明確にするように要求しよう。また、テスト環境が準備できない場合の</a:t>
            </a:r>
            <a:r>
              <a:rPr lang="ja-JP" altLang="en-US" sz="1000" b="1" dirty="0">
                <a:latin typeface="Meiryo UI" panose="020B0604030504040204" pitchFamily="50" charset="-128"/>
                <a:ea typeface="Meiryo UI" panose="020B0604030504040204" pitchFamily="50" charset="-128"/>
              </a:rPr>
              <a:t>代替手段があるかどうかを検討</a:t>
            </a:r>
            <a:r>
              <a:rPr lang="ja-JP" altLang="en-US" sz="1000" dirty="0">
                <a:latin typeface="Meiryo UI" panose="020B0604030504040204" pitchFamily="50" charset="-128"/>
                <a:ea typeface="Meiryo UI" panose="020B0604030504040204" pitchFamily="50" charset="-128"/>
              </a:rPr>
              <a:t>し、検討した結果をテスト計画に盛り込んでおく。実環境とは別の手段でテストを実施することは、リリース後のリスクとなる。プロジェクト全体での共有が必須だ。</a:t>
            </a:r>
            <a:endParaRPr lang="en-US" altLang="ja-JP" sz="1000" dirty="0">
              <a:latin typeface="Meiryo UI" panose="020B0604030504040204" pitchFamily="50" charset="-128"/>
              <a:ea typeface="Meiryo UI" panose="020B0604030504040204" pitchFamily="50" charset="-128"/>
            </a:endParaRPr>
          </a:p>
        </p:txBody>
      </p:sp>
      <p:sp>
        <p:nvSpPr>
          <p:cNvPr id="8" name="コンテンツ プレースホルダー 2">
            <a:extLst>
              <a:ext uri="{FF2B5EF4-FFF2-40B4-BE49-F238E27FC236}">
                <a16:creationId xmlns:a16="http://schemas.microsoft.com/office/drawing/2014/main" id="{9EFFEE9B-BC0C-437E-E468-5F9C4667D479}"/>
              </a:ext>
            </a:extLst>
          </p:cNvPr>
          <p:cNvSpPr txBox="1">
            <a:spLocks/>
          </p:cNvSpPr>
          <p:nvPr/>
        </p:nvSpPr>
        <p:spPr>
          <a:xfrm>
            <a:off x="6235859" y="1285230"/>
            <a:ext cx="5401474" cy="5070619"/>
          </a:xfrm>
          <a:prstGeom prst="rect">
            <a:avLst/>
          </a:prstGeom>
          <a:solidFill>
            <a:schemeClr val="bg1"/>
          </a:solidFill>
        </p:spPr>
        <p:txBody>
          <a:bodyPr vert="horz" lIns="7200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71463" indent="-271463">
              <a:buFont typeface="+mj-lt"/>
              <a:buAutoNum type="arabicPeriod" startAt="3"/>
            </a:pPr>
            <a:r>
              <a:rPr lang="ja-JP" altLang="en-US" sz="1000" b="1" u="sng" dirty="0"/>
              <a:t>テストのやり方の決定</a:t>
            </a:r>
            <a:endParaRPr lang="en-US" altLang="ja-JP" sz="1000" b="1" u="sng" dirty="0"/>
          </a:p>
          <a:p>
            <a:pPr marL="271463" indent="0">
              <a:buNone/>
            </a:pPr>
            <a:r>
              <a:rPr lang="ja-JP" altLang="en-US" sz="1000" b="1" u="sng" dirty="0"/>
              <a:t>テストレベル別の制約事項</a:t>
            </a:r>
            <a:endParaRPr lang="en-US" altLang="ja-JP" sz="1000" b="1" u="sng" dirty="0"/>
          </a:p>
          <a:p>
            <a:pPr marL="611188" lvl="2" indent="-342900">
              <a:buFont typeface="+mj-lt"/>
              <a:buAutoNum type="arabicPeriod" startAt="4"/>
            </a:pPr>
            <a:r>
              <a:rPr lang="ja-JP" altLang="en-US" sz="1000" u="sng" dirty="0"/>
              <a:t>受け入れテスト</a:t>
            </a:r>
            <a:endParaRPr lang="en-US" altLang="ja-JP" sz="1000" u="sng" dirty="0"/>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受け入れテストはユーザー側で行うのが一般的だが、組織によってはソフトウェア開発担当が行うこともある。</a:t>
            </a:r>
            <a:r>
              <a:rPr lang="ja-JP" altLang="en-US" sz="1000" b="1" dirty="0">
                <a:latin typeface="Meiryo UI" panose="020B0604030504040204" pitchFamily="50" charset="-128"/>
                <a:ea typeface="Meiryo UI" panose="020B0604030504040204" pitchFamily="50" charset="-128"/>
              </a:rPr>
              <a:t>事前にユーザーとの役割分担を明確にしておこう</a:t>
            </a:r>
            <a:r>
              <a:rPr lang="ja-JP" altLang="en-US" sz="1000"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受け入れテストは機能面に着目するのではなく、</a:t>
            </a:r>
            <a:r>
              <a:rPr lang="ja-JP" altLang="en-US" sz="1000" b="1" dirty="0">
                <a:solidFill>
                  <a:srgbClr val="0000CC"/>
                </a:solidFill>
                <a:latin typeface="Meiryo UI" panose="020B0604030504040204" pitchFamily="50" charset="-128"/>
                <a:ea typeface="Meiryo UI" panose="020B0604030504040204" pitchFamily="50" charset="-128"/>
              </a:rPr>
              <a:t>業務フロー</a:t>
            </a:r>
            <a:r>
              <a:rPr lang="ja-JP" altLang="en-US" sz="1000" b="1" dirty="0">
                <a:latin typeface="Meiryo UI" panose="020B0604030504040204" pitchFamily="50" charset="-128"/>
                <a:ea typeface="Meiryo UI" panose="020B0604030504040204" pitchFamily="50" charset="-128"/>
              </a:rPr>
              <a:t>や</a:t>
            </a:r>
            <a:r>
              <a:rPr lang="ja-JP" altLang="en-US" sz="1000" b="1" dirty="0">
                <a:solidFill>
                  <a:srgbClr val="0000CC"/>
                </a:solidFill>
                <a:latin typeface="Meiryo UI" panose="020B0604030504040204" pitchFamily="50" charset="-128"/>
                <a:ea typeface="Meiryo UI" panose="020B0604030504040204" pitchFamily="50" charset="-128"/>
              </a:rPr>
              <a:t>マニュアル</a:t>
            </a:r>
            <a:r>
              <a:rPr lang="ja-JP" altLang="en-US" sz="1000" b="1" dirty="0">
                <a:latin typeface="Meiryo UI" panose="020B0604030504040204" pitchFamily="50" charset="-128"/>
                <a:ea typeface="Meiryo UI" panose="020B0604030504040204" pitchFamily="50" charset="-128"/>
              </a:rPr>
              <a:t>をベースにしたテストになる</a:t>
            </a:r>
            <a:r>
              <a:rPr lang="ja-JP" altLang="en-US" sz="1000" dirty="0">
                <a:latin typeface="Meiryo UI" panose="020B0604030504040204" pitchFamily="50" charset="-128"/>
                <a:ea typeface="Meiryo UI" panose="020B0604030504040204" pitchFamily="50" charset="-128"/>
              </a:rPr>
              <a:t>。インプットとして、何を利用するのかをテスト計画段階で明確にする。業務フローやマニュアルを利用できるのか、利用できない場合はどこから入手するのかといった事項だ。</a:t>
            </a:r>
            <a:endParaRPr lang="en-US" altLang="ja-JP" sz="1000" dirty="0">
              <a:latin typeface="Meiryo UI" panose="020B0604030504040204" pitchFamily="50" charset="-128"/>
              <a:ea typeface="Meiryo UI" panose="020B0604030504040204" pitchFamily="50" charset="-128"/>
            </a:endParaRPr>
          </a:p>
          <a:p>
            <a:pPr marL="271463" indent="0">
              <a:buNone/>
            </a:pPr>
            <a:r>
              <a:rPr lang="ja-JP" altLang="en-US" sz="1000" b="1" u="sng" dirty="0"/>
              <a:t>テストタイプ別の制約事項</a:t>
            </a:r>
            <a:endParaRPr lang="en-US" altLang="ja-JP" sz="1000" b="1" u="sng" dirty="0"/>
          </a:p>
          <a:p>
            <a:pPr marL="538163" lvl="2" indent="-269875">
              <a:buFont typeface="+mj-lt"/>
              <a:buAutoNum type="arabicPeriod"/>
            </a:pPr>
            <a:r>
              <a:rPr lang="ja-JP" altLang="en-US" sz="1000" u="sng" dirty="0"/>
              <a:t>性能テスト</a:t>
            </a:r>
            <a:endParaRPr lang="en-US" altLang="ja-JP" sz="1000" u="sng" dirty="0"/>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性能テストには大きく</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つの方法がある。</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１つ目は、</a:t>
            </a:r>
            <a:r>
              <a:rPr lang="ja-JP" altLang="en-US" sz="1000" b="1" dirty="0">
                <a:solidFill>
                  <a:srgbClr val="0000CC"/>
                </a:solidFill>
                <a:latin typeface="Meiryo UI" panose="020B0604030504040204" pitchFamily="50" charset="-128"/>
                <a:ea typeface="Meiryo UI" panose="020B0604030504040204" pitchFamily="50" charset="-128"/>
              </a:rPr>
              <a:t>１つの処理の時間を測定</a:t>
            </a:r>
            <a:r>
              <a:rPr lang="ja-JP" altLang="en-US" sz="1000" dirty="0">
                <a:latin typeface="Meiryo UI" panose="020B0604030504040204" pitchFamily="50" charset="-128"/>
                <a:ea typeface="Meiryo UI" panose="020B0604030504040204" pitchFamily="50" charset="-128"/>
              </a:rPr>
              <a:t>し、性能要件の範囲に収まるかどうかを確認する方法だ。例えば、画面実行ボタンを押下してから処理が完了するまでの時間や、バッチジョブの実行開始から終了までの時間を測定するといったやり方だ。</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２つ目は、</a:t>
            </a:r>
            <a:r>
              <a:rPr lang="ja-JP" altLang="en-US" sz="1000" b="1" dirty="0">
                <a:solidFill>
                  <a:srgbClr val="0000CC"/>
                </a:solidFill>
                <a:latin typeface="Meiryo UI" panose="020B0604030504040204" pitchFamily="50" charset="-128"/>
                <a:ea typeface="Meiryo UI" panose="020B0604030504040204" pitchFamily="50" charset="-128"/>
              </a:rPr>
              <a:t>一定時間当たりにどの程度の量を処理できるかを評価する方法</a:t>
            </a:r>
            <a:r>
              <a:rPr lang="ja-JP" altLang="en-US" sz="1000" dirty="0">
                <a:latin typeface="Meiryo UI" panose="020B0604030504040204" pitchFamily="50" charset="-128"/>
                <a:ea typeface="Meiryo UI" panose="020B0604030504040204" pitchFamily="50" charset="-128"/>
              </a:rPr>
              <a:t>だ。こちらは「</a:t>
            </a:r>
            <a:r>
              <a:rPr lang="ja-JP" altLang="en-US" sz="1000" b="1" dirty="0">
                <a:solidFill>
                  <a:srgbClr val="0000CC"/>
                </a:solidFill>
                <a:latin typeface="Meiryo UI" panose="020B0604030504040204" pitchFamily="50" charset="-128"/>
                <a:ea typeface="Meiryo UI" panose="020B0604030504040204" pitchFamily="50" charset="-128"/>
              </a:rPr>
              <a:t>負荷テスト</a:t>
            </a:r>
            <a:r>
              <a:rPr lang="ja-JP" altLang="en-US" sz="1000" dirty="0">
                <a:latin typeface="Meiryo UI" panose="020B0604030504040204" pitchFamily="50" charset="-128"/>
                <a:ea typeface="Meiryo UI" panose="020B0604030504040204" pitchFamily="50" charset="-128"/>
              </a:rPr>
              <a:t>」と呼ぶ場合が多い。例えば、</a:t>
            </a:r>
            <a:r>
              <a:rPr lang="en-US" altLang="ja-JP" sz="1000" dirty="0">
                <a:latin typeface="Meiryo UI" panose="020B0604030504040204" pitchFamily="50" charset="-128"/>
                <a:ea typeface="Meiryo UI" panose="020B0604030504040204" pitchFamily="50" charset="-128"/>
              </a:rPr>
              <a:t>Web</a:t>
            </a:r>
            <a:r>
              <a:rPr lang="ja-JP" altLang="en-US" sz="1000" dirty="0">
                <a:latin typeface="Meiryo UI" panose="020B0604030504040204" pitchFamily="50" charset="-128"/>
                <a:ea typeface="Meiryo UI" panose="020B0604030504040204" pitchFamily="50" charset="-128"/>
              </a:rPr>
              <a:t>サイトに１分当たり</a:t>
            </a:r>
            <a:r>
              <a:rPr lang="en-US" altLang="ja-JP" sz="1000" dirty="0">
                <a:latin typeface="Meiryo UI" panose="020B0604030504040204" pitchFamily="50" charset="-128"/>
                <a:ea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rPr>
              <a:t>件のアクセスがあったと想定し、システムダウンしないかどうかを検証するといったものだ。</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注意が必要なのは</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杖の負荷テストだ。こうしたテストを実施するには、ツールが必要となる場合が多い。</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分当たり</a:t>
            </a:r>
            <a:r>
              <a:rPr lang="en-US" altLang="ja-JP" sz="1000" dirty="0">
                <a:latin typeface="Meiryo UI" panose="020B0604030504040204" pitchFamily="50" charset="-128"/>
                <a:ea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rPr>
              <a:t>件のアクセスを手で入力するのは現実的ではないからだ。</a:t>
            </a:r>
            <a:r>
              <a:rPr lang="ja-JP" altLang="en-US" sz="1000" b="1" dirty="0">
                <a:solidFill>
                  <a:srgbClr val="0000CC"/>
                </a:solidFill>
                <a:latin typeface="Meiryo UI" panose="020B0604030504040204" pitchFamily="50" charset="-128"/>
                <a:ea typeface="Meiryo UI" panose="020B0604030504040204" pitchFamily="50" charset="-128"/>
              </a:rPr>
              <a:t>適切なツールを活用できるのか、ツールを使えないとしたら代替手段はあるのかを検討</a:t>
            </a:r>
            <a:r>
              <a:rPr lang="ja-JP" altLang="en-US" sz="1000" dirty="0">
                <a:latin typeface="Meiryo UI" panose="020B0604030504040204" pitchFamily="50" charset="-128"/>
                <a:ea typeface="Meiryo UI" panose="020B0604030504040204" pitchFamily="50" charset="-128"/>
              </a:rPr>
              <a:t>し、テスト計画に盛り込む。</a:t>
            </a:r>
            <a:endParaRPr lang="en-US" altLang="ja-JP" sz="1000" dirty="0">
              <a:latin typeface="Meiryo UI" panose="020B0604030504040204" pitchFamily="50" charset="-128"/>
              <a:ea typeface="Meiryo UI" panose="020B0604030504040204" pitchFamily="50" charset="-128"/>
            </a:endParaRPr>
          </a:p>
          <a:p>
            <a:pPr marL="538163" lvl="2" indent="-269875">
              <a:buFont typeface="+mj-lt"/>
              <a:buAutoNum type="arabicPeriod"/>
            </a:pPr>
            <a:r>
              <a:rPr lang="ja-JP" altLang="en-US" sz="1000" u="sng" dirty="0"/>
              <a:t>セキュリティテスト</a:t>
            </a:r>
            <a:endParaRPr lang="en-US" altLang="ja-JP" sz="1000" u="sng" dirty="0"/>
          </a:p>
          <a:p>
            <a:pPr marL="808038" lvl="5" indent="-285750" defTabSz="493713">
              <a:buFont typeface="Wingdings" panose="05000000000000000000" pitchFamily="2" charset="2"/>
              <a:buChar char="Ø"/>
            </a:pPr>
            <a:r>
              <a:rPr lang="ja-JP" altLang="en-US" sz="1000" b="1" dirty="0">
                <a:solidFill>
                  <a:srgbClr val="0000CC"/>
                </a:solidFill>
                <a:latin typeface="Meiryo UI" panose="020B0604030504040204" pitchFamily="50" charset="-128"/>
                <a:ea typeface="Meiryo UI" panose="020B0604030504040204" pitchFamily="50" charset="-128"/>
              </a:rPr>
              <a:t>セキュリティテストもツールが必要になるケースが多い</a:t>
            </a:r>
            <a:r>
              <a:rPr lang="ja-JP" altLang="en-US" sz="1000" dirty="0">
                <a:latin typeface="Meiryo UI" panose="020B0604030504040204" pitchFamily="50" charset="-128"/>
                <a:ea typeface="Meiryo UI" panose="020B0604030504040204" pitchFamily="50" charset="-128"/>
              </a:rPr>
              <a:t>。通常のシステム操作では検証できないことが一般的だからだ。</a:t>
            </a:r>
            <a:r>
              <a:rPr lang="en-US" altLang="ja-JP" sz="1000" dirty="0">
                <a:latin typeface="Meiryo UI" panose="020B0604030504040204" pitchFamily="50" charset="-128"/>
                <a:ea typeface="Meiryo UI" panose="020B0604030504040204" pitchFamily="50" charset="-128"/>
              </a:rPr>
              <a:t>Web</a:t>
            </a:r>
            <a:r>
              <a:rPr lang="ja-JP" altLang="en-US" sz="1000" dirty="0">
                <a:latin typeface="Meiryo UI" panose="020B0604030504040204" pitchFamily="50" charset="-128"/>
                <a:ea typeface="Meiryo UI" panose="020B0604030504040204" pitchFamily="50" charset="-128"/>
              </a:rPr>
              <a:t>サーバーに外部から攻撃を仕掛けたり、ウイルスに感染した状態を再現したりする必要がある。</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こうしたテストにはセキュリティ診断ツールが欠かせない。ツール活用の難易度が高いため、専門業者に委託する場合も多い。費用、技術の両面から利用が可能かどうかを検証し、テスト計画に盛り込む必要がある。</a:t>
            </a:r>
            <a:endParaRPr lang="en-US" altLang="ja-JP" sz="1000" dirty="0">
              <a:latin typeface="Meiryo UI" panose="020B0604030504040204" pitchFamily="50" charset="-128"/>
              <a:ea typeface="Meiryo UI" panose="020B0604030504040204" pitchFamily="50" charset="-128"/>
            </a:endParaRPr>
          </a:p>
          <a:p>
            <a:pPr marL="808038" lvl="5" indent="-285750" defTabSz="493713">
              <a:buFont typeface="Wingdings" panose="05000000000000000000" pitchFamily="2" charset="2"/>
              <a:buChar char="Ø"/>
            </a:pP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91125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B76862-04D7-951F-77E5-A4D3ACCD6E96}"/>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テスト計画</a:t>
            </a:r>
            <a:r>
              <a:rPr lang="en-US" altLang="ja-JP" dirty="0"/>
              <a:t>-</a:t>
            </a:r>
            <a:r>
              <a:rPr lang="ja-JP" altLang="en-US" dirty="0"/>
              <a:t>テストのやり方の決定</a:t>
            </a:r>
            <a:r>
              <a:rPr lang="en-US" altLang="ja-JP" dirty="0"/>
              <a:t>(</a:t>
            </a:r>
            <a:r>
              <a:rPr lang="ja-JP" altLang="en-US" dirty="0"/>
              <a:t>テストレベル・タイプ別の制約</a:t>
            </a:r>
            <a:r>
              <a:rPr lang="en-US" altLang="ja-JP" dirty="0"/>
              <a:t>)</a:t>
            </a:r>
            <a:endParaRPr kumimoji="1" lang="ja-JP" altLang="en-US" dirty="0"/>
          </a:p>
        </p:txBody>
      </p:sp>
      <p:graphicFrame>
        <p:nvGraphicFramePr>
          <p:cNvPr id="6" name="コンテンツ プレースホルダー 5">
            <a:extLst>
              <a:ext uri="{FF2B5EF4-FFF2-40B4-BE49-F238E27FC236}">
                <a16:creationId xmlns:a16="http://schemas.microsoft.com/office/drawing/2014/main" id="{EB2E88C4-E8C0-FC42-C602-7ED8061B3F19}"/>
              </a:ext>
            </a:extLst>
          </p:cNvPr>
          <p:cNvGraphicFramePr>
            <a:graphicFrameLocks noGrp="1"/>
          </p:cNvGraphicFramePr>
          <p:nvPr>
            <p:ph idx="1"/>
            <p:extLst>
              <p:ext uri="{D42A27DB-BD31-4B8C-83A1-F6EECF244321}">
                <p14:modId xmlns:p14="http://schemas.microsoft.com/office/powerpoint/2010/main" val="220976070"/>
              </p:ext>
            </p:extLst>
          </p:nvPr>
        </p:nvGraphicFramePr>
        <p:xfrm>
          <a:off x="554158" y="1825625"/>
          <a:ext cx="4610100" cy="2286000"/>
        </p:xfrm>
        <a:graphic>
          <a:graphicData uri="http://schemas.openxmlformats.org/drawingml/2006/table">
            <a:tbl>
              <a:tblPr/>
              <a:tblGrid>
                <a:gridCol w="1244600">
                  <a:extLst>
                    <a:ext uri="{9D8B030D-6E8A-4147-A177-3AD203B41FA5}">
                      <a16:colId xmlns:a16="http://schemas.microsoft.com/office/drawing/2014/main" val="3352980751"/>
                    </a:ext>
                  </a:extLst>
                </a:gridCol>
                <a:gridCol w="3365500">
                  <a:extLst>
                    <a:ext uri="{9D8B030D-6E8A-4147-A177-3AD203B41FA5}">
                      <a16:colId xmlns:a16="http://schemas.microsoft.com/office/drawing/2014/main" val="3381280831"/>
                    </a:ext>
                  </a:extLst>
                </a:gridCol>
              </a:tblGrid>
              <a:tr h="190500">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件名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テストレベル別の制約事項</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08612263"/>
                  </a:ext>
                </a:extLst>
              </a:tr>
              <a:tr h="190500">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2799022"/>
                  </a:ext>
                </a:extLst>
              </a:tr>
              <a:tr h="190500">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テストレベル</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主な制約事項</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extLst>
                  <a:ext uri="{0D108BD9-81ED-4DB2-BD59-A6C34878D82A}">
                    <a16:rowId xmlns:a16="http://schemas.microsoft.com/office/drawing/2014/main" val="1178969859"/>
                  </a:ext>
                </a:extLst>
              </a:tr>
              <a:tr h="19050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コンポーネントテスト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テストによってはドライバーやスタブの作成が必要になる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5463344"/>
                  </a:ext>
                </a:extLst>
              </a:tr>
              <a:tr h="57150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結合テスト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テスト手順やデータの作成方法を定義するには、画面の操作方法やバッチ起動ツールを開発チームに確認する必要がある。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9215275"/>
                  </a:ext>
                </a:extLst>
              </a:tr>
              <a:tr h="57150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システムテスト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実際の運用で発生すること</a:t>
                      </a: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特定の日だけに発生するイベントなど</a:t>
                      </a: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を確認するため、テスト環境を準備する方法を決める必要がある。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56994429"/>
                  </a:ext>
                </a:extLst>
              </a:tr>
              <a:tr h="38100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受け入れテスト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確認のベースとなるインプット資料を明確にする必要がある。業務フローやマニュアルの利用可否や入手方法を検討する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591165"/>
                  </a:ext>
                </a:extLst>
              </a:tr>
            </a:tbl>
          </a:graphicData>
        </a:graphic>
      </p:graphicFrame>
      <p:sp>
        <p:nvSpPr>
          <p:cNvPr id="4" name="コンテンツ プレースホルダー 3">
            <a:extLst>
              <a:ext uri="{FF2B5EF4-FFF2-40B4-BE49-F238E27FC236}">
                <a16:creationId xmlns:a16="http://schemas.microsoft.com/office/drawing/2014/main" id="{A81C7DCC-0848-4958-2F66-62FF96AAE157}"/>
              </a:ext>
            </a:extLst>
          </p:cNvPr>
          <p:cNvSpPr>
            <a:spLocks noGrp="1"/>
          </p:cNvSpPr>
          <p:nvPr>
            <p:ph idx="13"/>
          </p:nvPr>
        </p:nvSpPr>
        <p:spPr/>
        <p:txBody>
          <a:bodyPr/>
          <a:lstStyle/>
          <a:p>
            <a:r>
              <a:rPr kumimoji="1" lang="en-US" altLang="ja-JP" dirty="0"/>
              <a:t>XXX</a:t>
            </a:r>
            <a:endParaRPr kumimoji="1" lang="ja-JP" altLang="en-US" dirty="0"/>
          </a:p>
        </p:txBody>
      </p:sp>
      <p:graphicFrame>
        <p:nvGraphicFramePr>
          <p:cNvPr id="8" name="表 7">
            <a:extLst>
              <a:ext uri="{FF2B5EF4-FFF2-40B4-BE49-F238E27FC236}">
                <a16:creationId xmlns:a16="http://schemas.microsoft.com/office/drawing/2014/main" id="{F9AEEBD6-1E67-C6DE-5A59-57BE84F0ECF4}"/>
              </a:ext>
            </a:extLst>
          </p:cNvPr>
          <p:cNvGraphicFramePr>
            <a:graphicFrameLocks noGrp="1"/>
          </p:cNvGraphicFramePr>
          <p:nvPr>
            <p:extLst>
              <p:ext uri="{D42A27DB-BD31-4B8C-83A1-F6EECF244321}">
                <p14:modId xmlns:p14="http://schemas.microsoft.com/office/powerpoint/2010/main" val="2860456316"/>
              </p:ext>
            </p:extLst>
          </p:nvPr>
        </p:nvGraphicFramePr>
        <p:xfrm>
          <a:off x="6095745" y="1825625"/>
          <a:ext cx="4165600" cy="1333500"/>
        </p:xfrm>
        <a:graphic>
          <a:graphicData uri="http://schemas.openxmlformats.org/drawingml/2006/table">
            <a:tbl>
              <a:tblPr/>
              <a:tblGrid>
                <a:gridCol w="1066800">
                  <a:extLst>
                    <a:ext uri="{9D8B030D-6E8A-4147-A177-3AD203B41FA5}">
                      <a16:colId xmlns:a16="http://schemas.microsoft.com/office/drawing/2014/main" val="1846086315"/>
                    </a:ext>
                  </a:extLst>
                </a:gridCol>
                <a:gridCol w="3098800">
                  <a:extLst>
                    <a:ext uri="{9D8B030D-6E8A-4147-A177-3AD203B41FA5}">
                      <a16:colId xmlns:a16="http://schemas.microsoft.com/office/drawing/2014/main" val="589958052"/>
                    </a:ext>
                  </a:extLst>
                </a:gridCol>
              </a:tblGrid>
              <a:tr h="190500">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件名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テストタイプ別の制約事項</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65949835"/>
                  </a:ext>
                </a:extLst>
              </a:tr>
              <a:tr h="190500">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0802062"/>
                  </a:ext>
                </a:extLst>
              </a:tr>
              <a:tr h="190500">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テストタイプ</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r>
                        <a:rPr lang="ja-JP" altLang="en-US" sz="1100" b="1" i="0" u="none" strike="noStrike">
                          <a:solidFill>
                            <a:srgbClr val="FFFFFF"/>
                          </a:solidFill>
                          <a:effectLst/>
                          <a:latin typeface="Meiryo UI" panose="020B0604030504040204" pitchFamily="50" charset="-128"/>
                          <a:ea typeface="Meiryo UI" panose="020B0604030504040204" pitchFamily="50" charset="-128"/>
                        </a:rPr>
                        <a:t>制約事項</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extLst>
                  <a:ext uri="{0D108BD9-81ED-4DB2-BD59-A6C34878D82A}">
                    <a16:rowId xmlns:a16="http://schemas.microsoft.com/office/drawing/2014/main" val="3463373646"/>
                  </a:ext>
                </a:extLst>
              </a:tr>
              <a:tr h="38100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性能テスト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負荷テストを実施する場合はツールを利用できるかどうかを確認する必要がある。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3827155"/>
                  </a:ext>
                </a:extLst>
              </a:tr>
              <a:tr h="38100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セキュリティテスト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セキュリティ診断ツールの利用や専門ベンダーへの外部委託を費用、技術の両面から検討する必要がある。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78289232"/>
                  </a:ext>
                </a:extLst>
              </a:tr>
            </a:tbl>
          </a:graphicData>
        </a:graphic>
      </p:graphicFrame>
    </p:spTree>
    <p:extLst>
      <p:ext uri="{BB962C8B-B14F-4D97-AF65-F5344CB8AC3E}">
        <p14:creationId xmlns:p14="http://schemas.microsoft.com/office/powerpoint/2010/main" val="68695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8D041E-F1D8-EA2B-E703-C0533B0EC51E}"/>
              </a:ext>
            </a:extLst>
          </p:cNvPr>
          <p:cNvSpPr>
            <a:spLocks noGrp="1"/>
          </p:cNvSpPr>
          <p:nvPr>
            <p:ph type="title"/>
          </p:nvPr>
        </p:nvSpPr>
        <p:spPr>
          <a:xfrm>
            <a:off x="0" y="0"/>
            <a:ext cx="12184386" cy="600087"/>
          </a:xfrm>
        </p:spPr>
        <p:txBody>
          <a:bodyPr>
            <a:normAutofit/>
          </a:bodyPr>
          <a:lstStyle/>
          <a:p>
            <a:r>
              <a:rPr lang="ja-JP" altLang="en-US" sz="1800" dirty="0"/>
              <a:t>目次</a:t>
            </a:r>
            <a:endParaRPr kumimoji="1" lang="ja-JP" altLang="en-US" sz="1800" dirty="0"/>
          </a:p>
        </p:txBody>
      </p:sp>
      <p:sp>
        <p:nvSpPr>
          <p:cNvPr id="3" name="コンテンツ プレースホルダー 2">
            <a:extLst>
              <a:ext uri="{FF2B5EF4-FFF2-40B4-BE49-F238E27FC236}">
                <a16:creationId xmlns:a16="http://schemas.microsoft.com/office/drawing/2014/main" id="{2CE4C415-63F9-F491-7027-6876649EF97C}"/>
              </a:ext>
            </a:extLst>
          </p:cNvPr>
          <p:cNvSpPr>
            <a:spLocks noGrp="1"/>
          </p:cNvSpPr>
          <p:nvPr>
            <p:ph idx="1"/>
          </p:nvPr>
        </p:nvSpPr>
        <p:spPr>
          <a:xfrm>
            <a:off x="554667" y="858591"/>
            <a:ext cx="11083175" cy="5791631"/>
          </a:xfrm>
          <a:solidFill>
            <a:schemeClr val="bg1"/>
          </a:solidFill>
        </p:spPr>
        <p:txBody>
          <a:bodyPr>
            <a:normAutofit/>
          </a:bodyPr>
          <a:lstStyle/>
          <a:p>
            <a:pPr marL="268288" indent="-268288">
              <a:lnSpc>
                <a:spcPct val="100000"/>
              </a:lnSpc>
              <a:spcBef>
                <a:spcPts val="600"/>
              </a:spcBef>
              <a:buFont typeface="+mj-lt"/>
              <a:buAutoNum type="arabicPeriod"/>
            </a:pPr>
            <a:r>
              <a:rPr lang="ja-JP" altLang="en-US" sz="1600" dirty="0"/>
              <a:t>テスト概要</a:t>
            </a:r>
            <a:endParaRPr lang="en-US" altLang="ja-JP" sz="1600" dirty="0"/>
          </a:p>
          <a:p>
            <a:pPr marL="725488" lvl="1" indent="-268288">
              <a:lnSpc>
                <a:spcPct val="100000"/>
              </a:lnSpc>
              <a:spcBef>
                <a:spcPts val="600"/>
              </a:spcBef>
              <a:buFont typeface="+mj-lt"/>
              <a:buAutoNum type="arabicPeriod"/>
            </a:pPr>
            <a:r>
              <a:rPr lang="ja-JP" altLang="en-US" sz="1600" dirty="0"/>
              <a:t>テスト定義</a:t>
            </a:r>
          </a:p>
          <a:p>
            <a:pPr marL="725488" lvl="1" indent="-268288">
              <a:lnSpc>
                <a:spcPct val="100000"/>
              </a:lnSpc>
              <a:spcBef>
                <a:spcPts val="600"/>
              </a:spcBef>
              <a:buFont typeface="+mj-lt"/>
              <a:buAutoNum type="arabicPeriod"/>
            </a:pPr>
            <a:r>
              <a:rPr lang="ja-JP" altLang="en-US" sz="1600" dirty="0"/>
              <a:t>テストスコープ</a:t>
            </a:r>
            <a:endParaRPr lang="en-US" altLang="ja-JP" sz="1600" dirty="0"/>
          </a:p>
          <a:p>
            <a:pPr marL="268288" indent="-268288">
              <a:lnSpc>
                <a:spcPct val="100000"/>
              </a:lnSpc>
              <a:spcBef>
                <a:spcPts val="600"/>
              </a:spcBef>
              <a:buFont typeface="+mj-lt"/>
              <a:buAutoNum type="arabicPeriod"/>
            </a:pPr>
            <a:r>
              <a:rPr kumimoji="1" lang="ja-JP" altLang="en-US" sz="1600" dirty="0"/>
              <a:t>テスト環境</a:t>
            </a:r>
            <a:endParaRPr kumimoji="1" lang="en-US" altLang="ja-JP" sz="1600" dirty="0"/>
          </a:p>
          <a:p>
            <a:pPr marL="268288" indent="-268288">
              <a:lnSpc>
                <a:spcPct val="100000"/>
              </a:lnSpc>
              <a:spcBef>
                <a:spcPts val="600"/>
              </a:spcBef>
              <a:buFont typeface="+mj-lt"/>
              <a:buAutoNum type="arabicPeriod"/>
            </a:pPr>
            <a:r>
              <a:rPr lang="ja-JP" altLang="en-US" sz="1600" dirty="0"/>
              <a:t>成果物概要</a:t>
            </a:r>
            <a:endParaRPr lang="en-US" altLang="ja-JP" sz="1600" dirty="0"/>
          </a:p>
          <a:p>
            <a:pPr marL="268288" indent="-268288">
              <a:lnSpc>
                <a:spcPct val="100000"/>
              </a:lnSpc>
              <a:spcBef>
                <a:spcPts val="600"/>
              </a:spcBef>
              <a:buFont typeface="+mj-lt"/>
              <a:buAutoNum type="arabicPeriod"/>
            </a:pPr>
            <a:r>
              <a:rPr kumimoji="1" lang="ja-JP" altLang="en-US" sz="1600" dirty="0"/>
              <a:t>スケジュール</a:t>
            </a:r>
            <a:endParaRPr kumimoji="1" lang="en-US" altLang="ja-JP" sz="1600" dirty="0"/>
          </a:p>
          <a:p>
            <a:pPr marL="268288" indent="-268288">
              <a:lnSpc>
                <a:spcPct val="100000"/>
              </a:lnSpc>
              <a:spcBef>
                <a:spcPts val="600"/>
              </a:spcBef>
              <a:buFont typeface="+mj-lt"/>
              <a:buAutoNum type="arabicPeriod"/>
            </a:pPr>
            <a:r>
              <a:rPr lang="ja-JP" altLang="en-US" sz="1600" dirty="0"/>
              <a:t>体制図・役割</a:t>
            </a:r>
            <a:endParaRPr lang="en-US" altLang="ja-JP" sz="1600" dirty="0"/>
          </a:p>
          <a:p>
            <a:pPr marL="268288" indent="-268288">
              <a:lnSpc>
                <a:spcPct val="100000"/>
              </a:lnSpc>
              <a:spcBef>
                <a:spcPts val="600"/>
              </a:spcBef>
              <a:buFont typeface="+mj-lt"/>
              <a:buAutoNum type="arabicPeriod"/>
            </a:pPr>
            <a:r>
              <a:rPr kumimoji="1" lang="ja-JP" altLang="en-US" sz="1600" dirty="0"/>
              <a:t>会議体</a:t>
            </a:r>
            <a:endParaRPr kumimoji="1" lang="en-US" altLang="ja-JP" sz="1600" dirty="0"/>
          </a:p>
          <a:p>
            <a:pPr marL="268288" indent="-268288">
              <a:lnSpc>
                <a:spcPct val="100000"/>
              </a:lnSpc>
              <a:spcBef>
                <a:spcPts val="600"/>
              </a:spcBef>
              <a:buFont typeface="+mj-lt"/>
              <a:buAutoNum type="arabicPeriod"/>
            </a:pPr>
            <a:r>
              <a:rPr kumimoji="1" lang="ja-JP" altLang="en-US" sz="1600" dirty="0"/>
              <a:t>プロセス定義</a:t>
            </a:r>
            <a:endParaRPr kumimoji="1" lang="en-US" altLang="ja-JP" sz="1600" dirty="0"/>
          </a:p>
          <a:p>
            <a:pPr marL="725488" lvl="2" indent="-268288">
              <a:lnSpc>
                <a:spcPct val="100000"/>
              </a:lnSpc>
              <a:spcBef>
                <a:spcPts val="600"/>
              </a:spcBef>
              <a:buFont typeface="+mj-lt"/>
              <a:buAutoNum type="arabicPeriod"/>
            </a:pPr>
            <a:r>
              <a:rPr lang="ja-JP" altLang="en-US" sz="1600" dirty="0"/>
              <a:t>テスト計画プロセス</a:t>
            </a:r>
            <a:endParaRPr lang="en-US" altLang="ja-JP" sz="1600" dirty="0"/>
          </a:p>
          <a:p>
            <a:pPr marL="725488" lvl="2" indent="-268288">
              <a:lnSpc>
                <a:spcPct val="100000"/>
              </a:lnSpc>
              <a:spcBef>
                <a:spcPts val="600"/>
              </a:spcBef>
              <a:buFont typeface="+mj-lt"/>
              <a:buAutoNum type="arabicPeriod"/>
            </a:pPr>
            <a:r>
              <a:rPr kumimoji="1" lang="ja-JP" altLang="en-US" sz="1600" dirty="0"/>
              <a:t>テスト実行プロセス</a:t>
            </a:r>
            <a:endParaRPr kumimoji="1" lang="en-US" altLang="ja-JP" sz="1600" dirty="0"/>
          </a:p>
          <a:p>
            <a:pPr marL="725488" lvl="2" indent="-268288">
              <a:lnSpc>
                <a:spcPct val="100000"/>
              </a:lnSpc>
              <a:spcBef>
                <a:spcPts val="600"/>
              </a:spcBef>
              <a:buFont typeface="+mj-lt"/>
              <a:buAutoNum type="arabicPeriod"/>
            </a:pPr>
            <a:r>
              <a:rPr lang="ja-JP" altLang="en-US" sz="1600" dirty="0"/>
              <a:t>障害対応プロセス</a:t>
            </a:r>
            <a:endParaRPr lang="en-US" altLang="ja-JP" sz="1600" dirty="0"/>
          </a:p>
          <a:p>
            <a:pPr marL="725488" lvl="2" indent="-268288">
              <a:lnSpc>
                <a:spcPct val="100000"/>
              </a:lnSpc>
              <a:spcBef>
                <a:spcPts val="600"/>
              </a:spcBef>
              <a:buFont typeface="+mj-lt"/>
              <a:buAutoNum type="arabicPeriod"/>
            </a:pPr>
            <a:r>
              <a:rPr kumimoji="1" lang="ja-JP" altLang="en-US" sz="1600" dirty="0"/>
              <a:t>再テスト実行プロセス</a:t>
            </a:r>
            <a:endParaRPr kumimoji="1" lang="en-US" altLang="ja-JP" sz="1600" dirty="0"/>
          </a:p>
          <a:p>
            <a:pPr marL="725488" lvl="2" indent="-268288">
              <a:lnSpc>
                <a:spcPct val="100000"/>
              </a:lnSpc>
              <a:spcBef>
                <a:spcPts val="600"/>
              </a:spcBef>
              <a:buFont typeface="+mj-lt"/>
              <a:buAutoNum type="arabicPeriod"/>
            </a:pPr>
            <a:r>
              <a:rPr lang="ja-JP" altLang="en-US" sz="1600" dirty="0"/>
              <a:t>エスカレーションプロセス</a:t>
            </a:r>
            <a:endParaRPr lang="en-US" altLang="ja-JP" sz="1600" dirty="0"/>
          </a:p>
          <a:p>
            <a:pPr marL="268288" indent="-268288">
              <a:lnSpc>
                <a:spcPct val="100000"/>
              </a:lnSpc>
              <a:spcBef>
                <a:spcPts val="600"/>
              </a:spcBef>
              <a:buFont typeface="+mj-lt"/>
              <a:buAutoNum type="arabicPeriod"/>
            </a:pPr>
            <a:r>
              <a:rPr kumimoji="1" lang="ja-JP" altLang="en-US" sz="1600" dirty="0"/>
              <a:t>品質評価</a:t>
            </a:r>
          </a:p>
        </p:txBody>
      </p:sp>
    </p:spTree>
    <p:extLst>
      <p:ext uri="{BB962C8B-B14F-4D97-AF65-F5344CB8AC3E}">
        <p14:creationId xmlns:p14="http://schemas.microsoft.com/office/powerpoint/2010/main" val="771240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66B32-DD88-A044-8E97-338D66A2B43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143B063-1BF0-B975-241C-865E95E56423}"/>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テスト設計</a:t>
            </a:r>
            <a:r>
              <a:rPr lang="en-US" altLang="ja-JP" dirty="0"/>
              <a:t>-</a:t>
            </a:r>
            <a:r>
              <a:rPr lang="ja-JP" altLang="en-US" dirty="0"/>
              <a:t>テスト設計方針の検討</a:t>
            </a:r>
            <a:r>
              <a:rPr lang="en-US" altLang="ja-JP" dirty="0"/>
              <a:t>-</a:t>
            </a:r>
            <a:r>
              <a:rPr lang="ja-JP" altLang="en-US" dirty="0"/>
              <a:t>「範囲」「観点」「条件」をタイプごとに検討</a:t>
            </a:r>
            <a:endParaRPr kumimoji="1" lang="ja-JP" altLang="en-US" dirty="0"/>
          </a:p>
        </p:txBody>
      </p:sp>
      <p:sp>
        <p:nvSpPr>
          <p:cNvPr id="4" name="コンテンツ プレースホルダー 3">
            <a:extLst>
              <a:ext uri="{FF2B5EF4-FFF2-40B4-BE49-F238E27FC236}">
                <a16:creationId xmlns:a16="http://schemas.microsoft.com/office/drawing/2014/main" id="{812FFBBC-F2D9-1D54-E7AB-E684F2C069D3}"/>
              </a:ext>
            </a:extLst>
          </p:cNvPr>
          <p:cNvSpPr>
            <a:spLocks noGrp="1"/>
          </p:cNvSpPr>
          <p:nvPr>
            <p:ph idx="13"/>
          </p:nvPr>
        </p:nvSpPr>
        <p:spPr>
          <a:xfrm>
            <a:off x="554158" y="662730"/>
            <a:ext cx="11083175" cy="1241571"/>
          </a:xfrm>
        </p:spPr>
        <p:txBody>
          <a:bodyPr>
            <a:normAutofit fontScale="92500" lnSpcReduction="10000"/>
          </a:bodyPr>
          <a:lstStyle/>
          <a:p>
            <a:r>
              <a:rPr lang="ja-JP" altLang="en-US" dirty="0"/>
              <a:t>テスト設計方針の検討においては、「範囲」「観点」「条件」をテストタイプごとに検討していく。</a:t>
            </a:r>
            <a:endParaRPr lang="en-US" altLang="ja-JP" dirty="0"/>
          </a:p>
          <a:p>
            <a:r>
              <a:rPr lang="ja-JP" altLang="en-US" dirty="0"/>
              <a:t>テスト範囲とは、テストを実施する範囲を指し、テスト計画で洗い出したテスト範囲の中で、テストするところ、しないところをより詳細に決める。</a:t>
            </a:r>
            <a:endParaRPr lang="en-US" altLang="ja-JP" dirty="0"/>
          </a:p>
          <a:p>
            <a:r>
              <a:rPr lang="ja-JP" altLang="en-US" dirty="0"/>
              <a:t>テスト観点とは、テストの目的から鑑みてテストで確認すべきことだ。</a:t>
            </a:r>
            <a:endParaRPr lang="en-US" altLang="ja-JP" dirty="0"/>
          </a:p>
          <a:p>
            <a:r>
              <a:rPr lang="ja-JP" altLang="en-US" dirty="0"/>
              <a:t>テスト条件とは、テスト観点を確認するための入力データや操作のバリエーションなどのことだ。</a:t>
            </a:r>
            <a:endParaRPr lang="en-US" altLang="ja-JP" dirty="0"/>
          </a:p>
        </p:txBody>
      </p:sp>
      <p:sp>
        <p:nvSpPr>
          <p:cNvPr id="7" name="コンテンツ プレースホルダー 6">
            <a:extLst>
              <a:ext uri="{FF2B5EF4-FFF2-40B4-BE49-F238E27FC236}">
                <a16:creationId xmlns:a16="http://schemas.microsoft.com/office/drawing/2014/main" id="{F2E29A5E-F686-84EF-7566-883F4A578F44}"/>
              </a:ext>
            </a:extLst>
          </p:cNvPr>
          <p:cNvSpPr>
            <a:spLocks noGrp="1"/>
          </p:cNvSpPr>
          <p:nvPr>
            <p:ph idx="1"/>
          </p:nvPr>
        </p:nvSpPr>
        <p:spPr>
          <a:xfrm>
            <a:off x="1100749" y="1965898"/>
            <a:ext cx="4796228" cy="4826845"/>
          </a:xfrm>
        </p:spPr>
        <p:txBody>
          <a:bodyPr>
            <a:normAutofit/>
          </a:bodyPr>
          <a:lstStyle/>
          <a:p>
            <a:pPr marL="176213" lvl="1" indent="-176213"/>
            <a:r>
              <a:rPr lang="ja-JP" altLang="en-US" b="1" u="sng" dirty="0"/>
              <a:t>テスト範囲の検討</a:t>
            </a:r>
            <a:endParaRPr lang="en-US" altLang="ja-JP" b="1" u="sng" dirty="0"/>
          </a:p>
          <a:p>
            <a:pPr marL="536575" lvl="3"/>
            <a:r>
              <a:rPr lang="ja-JP" altLang="en-US" dirty="0"/>
              <a:t>テスト範囲の検討では「</a:t>
            </a:r>
            <a:r>
              <a:rPr lang="ja-JP" altLang="en-US" b="1" dirty="0">
                <a:solidFill>
                  <a:srgbClr val="0000CC"/>
                </a:solidFill>
              </a:rPr>
              <a:t>テストするところ</a:t>
            </a:r>
            <a:r>
              <a:rPr lang="ja-JP" altLang="en-US" dirty="0"/>
              <a:t>」「</a:t>
            </a:r>
            <a:r>
              <a:rPr lang="ja-JP" altLang="en-US" b="1" dirty="0">
                <a:solidFill>
                  <a:srgbClr val="0000CC"/>
                </a:solidFill>
              </a:rPr>
              <a:t>テストしないところ</a:t>
            </a:r>
            <a:r>
              <a:rPr lang="ja-JP" altLang="en-US" dirty="0"/>
              <a:t>」を切り分ける。テスト計画で検討したテスト対象は、</a:t>
            </a:r>
            <a:r>
              <a:rPr lang="ja-JP" altLang="en-US" b="1" dirty="0"/>
              <a:t>業務</a:t>
            </a:r>
            <a:r>
              <a:rPr lang="ja-JP" altLang="en-US" dirty="0"/>
              <a:t>や</a:t>
            </a:r>
            <a:r>
              <a:rPr lang="ja-JP" altLang="en-US" b="1" dirty="0"/>
              <a:t>機能</a:t>
            </a:r>
            <a:r>
              <a:rPr lang="ja-JP" altLang="en-US" dirty="0"/>
              <a:t>といった</a:t>
            </a:r>
            <a:r>
              <a:rPr lang="ja-JP" altLang="en-US" b="1" dirty="0"/>
              <a:t>大きな粒度</a:t>
            </a:r>
            <a:r>
              <a:rPr lang="ja-JP" altLang="en-US" dirty="0"/>
              <a:t>になっている。テスト設計方針では、より</a:t>
            </a:r>
            <a:r>
              <a:rPr lang="ja-JP" altLang="en-US" b="1" dirty="0">
                <a:solidFill>
                  <a:srgbClr val="0000CC"/>
                </a:solidFill>
              </a:rPr>
              <a:t>細かい単位まで分解</a:t>
            </a:r>
            <a:r>
              <a:rPr lang="ja-JP" altLang="en-US" dirty="0"/>
              <a:t>して検討する。</a:t>
            </a:r>
            <a:r>
              <a:rPr lang="ja-JP" altLang="en-US" b="1" dirty="0"/>
              <a:t>実際のテスト内容をイメージできる粒度</a:t>
            </a:r>
            <a:r>
              <a:rPr lang="ja-JP" altLang="en-US" dirty="0"/>
              <a:t>が目安だ。</a:t>
            </a:r>
            <a:endParaRPr lang="en-US" altLang="ja-JP" dirty="0"/>
          </a:p>
          <a:p>
            <a:pPr marL="536575" lvl="3"/>
            <a:r>
              <a:rPr lang="en-US" altLang="ja-JP" dirty="0"/>
              <a:t>EC</a:t>
            </a:r>
            <a:r>
              <a:rPr lang="ja-JP" altLang="en-US" dirty="0"/>
              <a:t>サイトを例にとると、</a:t>
            </a:r>
            <a:r>
              <a:rPr lang="ja-JP" altLang="en-US" b="1" u="sng" dirty="0">
                <a:solidFill>
                  <a:srgbClr val="0000CC"/>
                </a:solidFill>
              </a:rPr>
              <a:t>商品管理機能</a:t>
            </a:r>
            <a:r>
              <a:rPr lang="ja-JP" altLang="en-US" dirty="0"/>
              <a:t>は</a:t>
            </a:r>
            <a:r>
              <a:rPr lang="ja-JP" altLang="en-US" b="1" dirty="0"/>
              <a:t>商品登録機能</a:t>
            </a:r>
            <a:r>
              <a:rPr lang="ja-JP" altLang="en-US" dirty="0"/>
              <a:t>、</a:t>
            </a:r>
            <a:r>
              <a:rPr lang="ja-JP" altLang="en-US" b="1" dirty="0"/>
              <a:t>商品参照機能</a:t>
            </a:r>
            <a:r>
              <a:rPr lang="ja-JP" altLang="en-US" dirty="0"/>
              <a:t>、</a:t>
            </a:r>
            <a:r>
              <a:rPr lang="ja-JP" altLang="en-US" b="1" dirty="0"/>
              <a:t>商品更新機能</a:t>
            </a:r>
            <a:r>
              <a:rPr lang="ja-JP" altLang="en-US" dirty="0"/>
              <a:t>、</a:t>
            </a:r>
            <a:r>
              <a:rPr lang="ja-JP" altLang="en-US" b="1" dirty="0"/>
              <a:t>商品削除機能</a:t>
            </a:r>
            <a:r>
              <a:rPr lang="ja-JP" altLang="en-US" dirty="0"/>
              <a:t>といった、より小さい粒度の機能に分解できる。さらに小さな粒度への分解も可能だ。</a:t>
            </a:r>
            <a:r>
              <a:rPr lang="ja-JP" altLang="en-US" b="1" dirty="0"/>
              <a:t>商品登録機能</a:t>
            </a:r>
            <a:r>
              <a:rPr lang="ja-JP" altLang="en-US" dirty="0"/>
              <a:t>をユーザー操作目線で見ると、</a:t>
            </a:r>
            <a:r>
              <a:rPr lang="ja-JP" altLang="en-US" u="sng" dirty="0"/>
              <a:t>商品データ入力画面</a:t>
            </a:r>
            <a:r>
              <a:rPr lang="ja-JP" altLang="en-US" dirty="0"/>
              <a:t>、</a:t>
            </a:r>
            <a:r>
              <a:rPr lang="ja-JP" altLang="en-US" u="sng" dirty="0"/>
              <a:t>商品データ入力内容確認画面</a:t>
            </a:r>
            <a:r>
              <a:rPr lang="ja-JP" altLang="en-US" dirty="0"/>
              <a:t>、</a:t>
            </a:r>
            <a:r>
              <a:rPr lang="ja-JP" altLang="en-US" u="sng" dirty="0"/>
              <a:t>商品データ入力完了画面</a:t>
            </a:r>
            <a:r>
              <a:rPr lang="ja-JP" altLang="en-US" dirty="0"/>
              <a:t>と</a:t>
            </a:r>
            <a:r>
              <a:rPr lang="ja-JP" altLang="en-US" b="1" dirty="0"/>
              <a:t>複数の画面</a:t>
            </a:r>
            <a:r>
              <a:rPr lang="ja-JP" altLang="en-US" dirty="0"/>
              <a:t>に分けられる。</a:t>
            </a:r>
            <a:endParaRPr lang="en-US" altLang="ja-JP" dirty="0"/>
          </a:p>
          <a:p>
            <a:pPr marL="536575" lvl="3"/>
            <a:r>
              <a:rPr lang="ja-JP" altLang="en-US" dirty="0"/>
              <a:t>分解の方法はシステムやプロジェクト、テストレベル、テストタイプで異なる。関係者間での混乱を起こさないよう、分解の単位とその根拠についてきちんと合意形成しておこう。テスト対象を分解したら、それぞれをテスト範囲とするかどうかを検討する。</a:t>
            </a:r>
            <a:endParaRPr lang="en-US" altLang="ja-JP" dirty="0"/>
          </a:p>
          <a:p>
            <a:pPr marL="79375" lvl="2"/>
            <a:r>
              <a:rPr lang="ja-JP" altLang="en-US" b="1" u="sng" dirty="0"/>
              <a:t>テスト観点の検討</a:t>
            </a:r>
            <a:endParaRPr lang="en-US" altLang="ja-JP" b="1" u="sng" dirty="0"/>
          </a:p>
          <a:p>
            <a:pPr marL="536575" lvl="3"/>
            <a:r>
              <a:rPr lang="ja-JP" altLang="en-US" dirty="0"/>
              <a:t>テスト観点の検討では、テストで確認すべきことを決める。テスト範囲内にあるテストの対象ごとに、何を確認すべきかを考えていく。</a:t>
            </a:r>
            <a:endParaRPr lang="en-US" altLang="ja-JP" dirty="0"/>
          </a:p>
          <a:p>
            <a:pPr marL="79375" lvl="2"/>
            <a:r>
              <a:rPr lang="ja-JP" altLang="en-US" b="1" u="sng" dirty="0"/>
              <a:t>テスト条件の検討</a:t>
            </a:r>
            <a:endParaRPr lang="en-US" altLang="ja-JP" b="1" u="sng" dirty="0"/>
          </a:p>
          <a:p>
            <a:pPr marL="536575" lvl="3"/>
            <a:r>
              <a:rPr lang="ja-JP" altLang="en-US" dirty="0"/>
              <a:t>最後にテスト観点毎にテスト条件を考える。ここでいうテスト条件とは、テスト対象の状態や与えるデータ、操作方法などのバリエーションのことだ。スケジュールやコストに制約があるため、あらゆるバリエーションのテストは非現実的だ。テスト計画で決めた優先順位を踏まえて網羅する基準を決める。</a:t>
            </a:r>
            <a:endParaRPr lang="en-US" altLang="ja-JP" dirty="0"/>
          </a:p>
        </p:txBody>
      </p:sp>
      <p:sp>
        <p:nvSpPr>
          <p:cNvPr id="6" name="コンテンツ プレースホルダー 6">
            <a:extLst>
              <a:ext uri="{FF2B5EF4-FFF2-40B4-BE49-F238E27FC236}">
                <a16:creationId xmlns:a16="http://schemas.microsoft.com/office/drawing/2014/main" id="{18AB1D21-3C58-E04D-F3B9-9CC7386AF989}"/>
              </a:ext>
            </a:extLst>
          </p:cNvPr>
          <p:cNvSpPr txBox="1">
            <a:spLocks/>
          </p:cNvSpPr>
          <p:nvPr/>
        </p:nvSpPr>
        <p:spPr>
          <a:xfrm>
            <a:off x="6295023" y="1965898"/>
            <a:ext cx="4796228" cy="4826845"/>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76213" lvl="1" indent="-176213"/>
            <a:r>
              <a:rPr lang="ja-JP" altLang="en-US" b="1" u="sng" dirty="0"/>
              <a:t>テスト設計方針の検討</a:t>
            </a:r>
          </a:p>
          <a:p>
            <a:pPr marL="536575" lvl="3"/>
            <a:r>
              <a:rPr lang="ja-JP" altLang="en-US" b="1" dirty="0">
                <a:solidFill>
                  <a:srgbClr val="0000CC"/>
                </a:solidFill>
              </a:rPr>
              <a:t>テスト設計方針はテストタイプごとの作成を推奨</a:t>
            </a:r>
            <a:r>
              <a:rPr lang="ja-JP" altLang="en-US" dirty="0"/>
              <a:t>する。つとの目的やテスト範囲が異なるからだ。例えば、テスト計画で結合テストのテストタイプを「機能テスト、性能テスト、回帰テスト、疎通テスト、セキュリティテスト」と定義したなら、この</a:t>
            </a:r>
            <a:r>
              <a:rPr lang="en-US" altLang="ja-JP" dirty="0"/>
              <a:t>5</a:t>
            </a:r>
            <a:r>
              <a:rPr lang="ja-JP" altLang="en-US" dirty="0"/>
              <a:t>つのテストタイプ毎にテスト設計方針を作成する。</a:t>
            </a:r>
            <a:endParaRPr lang="en-US" altLang="ja-JP" dirty="0"/>
          </a:p>
        </p:txBody>
      </p:sp>
      <p:grpSp>
        <p:nvGrpSpPr>
          <p:cNvPr id="24" name="グループ化 23">
            <a:extLst>
              <a:ext uri="{FF2B5EF4-FFF2-40B4-BE49-F238E27FC236}">
                <a16:creationId xmlns:a16="http://schemas.microsoft.com/office/drawing/2014/main" id="{0234AB28-D479-D6F2-D1CD-50DC419AD083}"/>
              </a:ext>
            </a:extLst>
          </p:cNvPr>
          <p:cNvGrpSpPr/>
          <p:nvPr/>
        </p:nvGrpSpPr>
        <p:grpSpPr>
          <a:xfrm>
            <a:off x="6373580" y="3395443"/>
            <a:ext cx="4639113" cy="3219034"/>
            <a:chOff x="7080306" y="3573709"/>
            <a:chExt cx="4639113" cy="3219034"/>
          </a:xfrm>
        </p:grpSpPr>
        <p:sp>
          <p:nvSpPr>
            <p:cNvPr id="3" name="正方形/長方形 2">
              <a:extLst>
                <a:ext uri="{FF2B5EF4-FFF2-40B4-BE49-F238E27FC236}">
                  <a16:creationId xmlns:a16="http://schemas.microsoft.com/office/drawing/2014/main" id="{6DD0848C-0E68-4E4D-A4CC-48B8854CC479}"/>
                </a:ext>
              </a:extLst>
            </p:cNvPr>
            <p:cNvSpPr/>
            <p:nvPr/>
          </p:nvSpPr>
          <p:spPr>
            <a:xfrm>
              <a:off x="7080306" y="3573709"/>
              <a:ext cx="4639113" cy="321903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商品管理機能</a:t>
              </a:r>
            </a:p>
          </p:txBody>
        </p:sp>
        <p:sp>
          <p:nvSpPr>
            <p:cNvPr id="5" name="正方形/長方形 4">
              <a:extLst>
                <a:ext uri="{FF2B5EF4-FFF2-40B4-BE49-F238E27FC236}">
                  <a16:creationId xmlns:a16="http://schemas.microsoft.com/office/drawing/2014/main" id="{F93D0DEA-BE75-79DF-7D44-D6C982F48E0E}"/>
                </a:ext>
              </a:extLst>
            </p:cNvPr>
            <p:cNvSpPr/>
            <p:nvPr/>
          </p:nvSpPr>
          <p:spPr>
            <a:xfrm>
              <a:off x="7176140" y="3877110"/>
              <a:ext cx="2196000" cy="1368000"/>
            </a:xfrm>
            <a:prstGeom prst="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商品登録機能</a:t>
              </a:r>
            </a:p>
          </p:txBody>
        </p:sp>
        <p:sp>
          <p:nvSpPr>
            <p:cNvPr id="8" name="正方形/長方形 7">
              <a:extLst>
                <a:ext uri="{FF2B5EF4-FFF2-40B4-BE49-F238E27FC236}">
                  <a16:creationId xmlns:a16="http://schemas.microsoft.com/office/drawing/2014/main" id="{44BEBAAB-2C81-0E04-21C8-29EB126C2AC0}"/>
                </a:ext>
              </a:extLst>
            </p:cNvPr>
            <p:cNvSpPr/>
            <p:nvPr/>
          </p:nvSpPr>
          <p:spPr>
            <a:xfrm>
              <a:off x="9446964" y="3877112"/>
              <a:ext cx="2196000" cy="1368000"/>
            </a:xfrm>
            <a:prstGeom prst="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商品参照機能</a:t>
              </a:r>
            </a:p>
          </p:txBody>
        </p:sp>
        <p:sp>
          <p:nvSpPr>
            <p:cNvPr id="9" name="正方形/長方形 8">
              <a:extLst>
                <a:ext uri="{FF2B5EF4-FFF2-40B4-BE49-F238E27FC236}">
                  <a16:creationId xmlns:a16="http://schemas.microsoft.com/office/drawing/2014/main" id="{FFCC7742-9434-EE87-7DC0-F94D6FB98D09}"/>
                </a:ext>
              </a:extLst>
            </p:cNvPr>
            <p:cNvSpPr/>
            <p:nvPr/>
          </p:nvSpPr>
          <p:spPr>
            <a:xfrm>
              <a:off x="7176141" y="5303473"/>
              <a:ext cx="2196000" cy="1368000"/>
            </a:xfrm>
            <a:prstGeom prst="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商品更新機能</a:t>
              </a:r>
            </a:p>
          </p:txBody>
        </p:sp>
        <p:sp>
          <p:nvSpPr>
            <p:cNvPr id="10" name="正方形/長方形 9">
              <a:extLst>
                <a:ext uri="{FF2B5EF4-FFF2-40B4-BE49-F238E27FC236}">
                  <a16:creationId xmlns:a16="http://schemas.microsoft.com/office/drawing/2014/main" id="{79C17BCC-1D4A-169E-29C6-3ADEBEE73C6F}"/>
                </a:ext>
              </a:extLst>
            </p:cNvPr>
            <p:cNvSpPr/>
            <p:nvPr/>
          </p:nvSpPr>
          <p:spPr>
            <a:xfrm>
              <a:off x="9446964" y="5303240"/>
              <a:ext cx="2196000" cy="1368000"/>
            </a:xfrm>
            <a:prstGeom prst="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商品削除機能</a:t>
              </a:r>
            </a:p>
          </p:txBody>
        </p:sp>
        <p:sp>
          <p:nvSpPr>
            <p:cNvPr id="11" name="正方形/長方形 10">
              <a:extLst>
                <a:ext uri="{FF2B5EF4-FFF2-40B4-BE49-F238E27FC236}">
                  <a16:creationId xmlns:a16="http://schemas.microsoft.com/office/drawing/2014/main" id="{D645124A-3C8B-7692-48B1-0EB1B01D14E2}"/>
                </a:ext>
              </a:extLst>
            </p:cNvPr>
            <p:cNvSpPr/>
            <p:nvPr/>
          </p:nvSpPr>
          <p:spPr>
            <a:xfrm>
              <a:off x="7252821" y="4170027"/>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商品データ入力画面</a:t>
              </a:r>
            </a:p>
          </p:txBody>
        </p:sp>
        <p:sp>
          <p:nvSpPr>
            <p:cNvPr id="12" name="正方形/長方形 11">
              <a:extLst>
                <a:ext uri="{FF2B5EF4-FFF2-40B4-BE49-F238E27FC236}">
                  <a16:creationId xmlns:a16="http://schemas.microsoft.com/office/drawing/2014/main" id="{C4C991E7-D05E-3E2B-6E08-DCCFB68F668A}"/>
                </a:ext>
              </a:extLst>
            </p:cNvPr>
            <p:cNvSpPr/>
            <p:nvPr/>
          </p:nvSpPr>
          <p:spPr>
            <a:xfrm>
              <a:off x="7252820" y="4516888"/>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商品データ入力内容確認画面</a:t>
              </a:r>
            </a:p>
          </p:txBody>
        </p:sp>
        <p:sp>
          <p:nvSpPr>
            <p:cNvPr id="13" name="正方形/長方形 12">
              <a:extLst>
                <a:ext uri="{FF2B5EF4-FFF2-40B4-BE49-F238E27FC236}">
                  <a16:creationId xmlns:a16="http://schemas.microsoft.com/office/drawing/2014/main" id="{040662A4-DEB4-B1E7-031A-E9112CE08CFA}"/>
                </a:ext>
              </a:extLst>
            </p:cNvPr>
            <p:cNvSpPr/>
            <p:nvPr/>
          </p:nvSpPr>
          <p:spPr>
            <a:xfrm>
              <a:off x="7252821" y="4860527"/>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商品データ入力完了画面</a:t>
              </a:r>
            </a:p>
          </p:txBody>
        </p:sp>
        <p:sp>
          <p:nvSpPr>
            <p:cNvPr id="14" name="正方形/長方形 13">
              <a:extLst>
                <a:ext uri="{FF2B5EF4-FFF2-40B4-BE49-F238E27FC236}">
                  <a16:creationId xmlns:a16="http://schemas.microsoft.com/office/drawing/2014/main" id="{16F5F63C-ECAB-0624-9847-FBF2E802A133}"/>
                </a:ext>
              </a:extLst>
            </p:cNvPr>
            <p:cNvSpPr/>
            <p:nvPr/>
          </p:nvSpPr>
          <p:spPr>
            <a:xfrm>
              <a:off x="9504727" y="4170027"/>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a:t>
              </a:r>
              <a:r>
                <a:rPr lang="ja-JP" altLang="en-US" sz="1200" dirty="0">
                  <a:solidFill>
                    <a:schemeClr val="tx1"/>
                  </a:solidFill>
                  <a:latin typeface="Meiryo UI" panose="020B0604030504040204" pitchFamily="50" charset="-128"/>
                  <a:ea typeface="Meiryo UI" panose="020B0604030504040204" pitchFamily="50" charset="-128"/>
                </a:rPr>
                <a:t>一覧</a:t>
              </a:r>
              <a:r>
                <a:rPr kumimoji="1" lang="ja-JP" altLang="en-US" sz="1200" dirty="0">
                  <a:solidFill>
                    <a:schemeClr val="tx1"/>
                  </a:solidFill>
                  <a:latin typeface="Meiryo UI" panose="020B0604030504040204" pitchFamily="50" charset="-128"/>
                  <a:ea typeface="Meiryo UI" panose="020B0604030504040204" pitchFamily="50" charset="-128"/>
                </a:rPr>
                <a:t>画面</a:t>
              </a:r>
            </a:p>
          </p:txBody>
        </p:sp>
        <p:sp>
          <p:nvSpPr>
            <p:cNvPr id="15" name="正方形/長方形 14">
              <a:extLst>
                <a:ext uri="{FF2B5EF4-FFF2-40B4-BE49-F238E27FC236}">
                  <a16:creationId xmlns:a16="http://schemas.microsoft.com/office/drawing/2014/main" id="{2357CE96-E858-8568-8DD1-0ADA204BC5C6}"/>
                </a:ext>
              </a:extLst>
            </p:cNvPr>
            <p:cNvSpPr/>
            <p:nvPr/>
          </p:nvSpPr>
          <p:spPr>
            <a:xfrm>
              <a:off x="9504727" y="4516888"/>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商品詳細画面</a:t>
              </a:r>
            </a:p>
          </p:txBody>
        </p:sp>
        <p:sp>
          <p:nvSpPr>
            <p:cNvPr id="16" name="正方形/長方形 15">
              <a:extLst>
                <a:ext uri="{FF2B5EF4-FFF2-40B4-BE49-F238E27FC236}">
                  <a16:creationId xmlns:a16="http://schemas.microsoft.com/office/drawing/2014/main" id="{6197397E-7899-9693-1757-EBA1F69C35D3}"/>
                </a:ext>
              </a:extLst>
            </p:cNvPr>
            <p:cNvSpPr/>
            <p:nvPr/>
          </p:nvSpPr>
          <p:spPr>
            <a:xfrm>
              <a:off x="9504727" y="4860527"/>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画面</a:t>
              </a:r>
            </a:p>
          </p:txBody>
        </p:sp>
        <p:sp>
          <p:nvSpPr>
            <p:cNvPr id="17" name="正方形/長方形 16">
              <a:extLst>
                <a:ext uri="{FF2B5EF4-FFF2-40B4-BE49-F238E27FC236}">
                  <a16:creationId xmlns:a16="http://schemas.microsoft.com/office/drawing/2014/main" id="{10FA257E-762A-1D06-D222-57BA904FCB7F}"/>
                </a:ext>
              </a:extLst>
            </p:cNvPr>
            <p:cNvSpPr/>
            <p:nvPr/>
          </p:nvSpPr>
          <p:spPr>
            <a:xfrm>
              <a:off x="9504727" y="5603855"/>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商品削除確認画面</a:t>
              </a:r>
            </a:p>
          </p:txBody>
        </p:sp>
        <p:sp>
          <p:nvSpPr>
            <p:cNvPr id="18" name="正方形/長方形 17">
              <a:extLst>
                <a:ext uri="{FF2B5EF4-FFF2-40B4-BE49-F238E27FC236}">
                  <a16:creationId xmlns:a16="http://schemas.microsoft.com/office/drawing/2014/main" id="{6729A977-7A4C-B7E9-C90F-4A6A286A714D}"/>
                </a:ext>
              </a:extLst>
            </p:cNvPr>
            <p:cNvSpPr/>
            <p:nvPr/>
          </p:nvSpPr>
          <p:spPr>
            <a:xfrm>
              <a:off x="9504727" y="5950716"/>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a:t>
              </a:r>
              <a:r>
                <a:rPr lang="ja-JP" altLang="en-US" sz="1200" dirty="0">
                  <a:solidFill>
                    <a:schemeClr val="tx1"/>
                  </a:solidFill>
                  <a:latin typeface="Meiryo UI" panose="020B0604030504040204" pitchFamily="50" charset="-128"/>
                  <a:ea typeface="Meiryo UI" panose="020B0604030504040204" pitchFamily="50" charset="-128"/>
                </a:rPr>
                <a:t>削除</a:t>
              </a:r>
              <a:r>
                <a:rPr kumimoji="1" lang="ja-JP" altLang="en-US" sz="1200" dirty="0">
                  <a:solidFill>
                    <a:schemeClr val="tx1"/>
                  </a:solidFill>
                  <a:latin typeface="Meiryo UI" panose="020B0604030504040204" pitchFamily="50" charset="-128"/>
                  <a:ea typeface="Meiryo UI" panose="020B0604030504040204" pitchFamily="50" charset="-128"/>
                </a:rPr>
                <a:t>完了画面</a:t>
              </a:r>
            </a:p>
          </p:txBody>
        </p:sp>
        <p:sp>
          <p:nvSpPr>
            <p:cNvPr id="19" name="正方形/長方形 18">
              <a:extLst>
                <a:ext uri="{FF2B5EF4-FFF2-40B4-BE49-F238E27FC236}">
                  <a16:creationId xmlns:a16="http://schemas.microsoft.com/office/drawing/2014/main" id="{3CB4BBA1-B93B-6127-7557-2A5132C1A5B7}"/>
                </a:ext>
              </a:extLst>
            </p:cNvPr>
            <p:cNvSpPr/>
            <p:nvPr/>
          </p:nvSpPr>
          <p:spPr>
            <a:xfrm>
              <a:off x="9504727" y="6294355"/>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画面</a:t>
              </a:r>
            </a:p>
          </p:txBody>
        </p:sp>
        <p:sp>
          <p:nvSpPr>
            <p:cNvPr id="20" name="正方形/長方形 19">
              <a:extLst>
                <a:ext uri="{FF2B5EF4-FFF2-40B4-BE49-F238E27FC236}">
                  <a16:creationId xmlns:a16="http://schemas.microsoft.com/office/drawing/2014/main" id="{161C883B-B340-A8A1-CB2D-767A13DC17A6}"/>
                </a:ext>
              </a:extLst>
            </p:cNvPr>
            <p:cNvSpPr/>
            <p:nvPr/>
          </p:nvSpPr>
          <p:spPr>
            <a:xfrm>
              <a:off x="7264509" y="5603855"/>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商品更新入力画面</a:t>
              </a:r>
            </a:p>
          </p:txBody>
        </p:sp>
        <p:sp>
          <p:nvSpPr>
            <p:cNvPr id="21" name="正方形/長方形 20">
              <a:extLst>
                <a:ext uri="{FF2B5EF4-FFF2-40B4-BE49-F238E27FC236}">
                  <a16:creationId xmlns:a16="http://schemas.microsoft.com/office/drawing/2014/main" id="{188C4125-3790-9CD1-75DB-5594D200DD9B}"/>
                </a:ext>
              </a:extLst>
            </p:cNvPr>
            <p:cNvSpPr/>
            <p:nvPr/>
          </p:nvSpPr>
          <p:spPr>
            <a:xfrm>
              <a:off x="7264509" y="5950716"/>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商品更新内容確認画面</a:t>
              </a:r>
            </a:p>
          </p:txBody>
        </p:sp>
        <p:sp>
          <p:nvSpPr>
            <p:cNvPr id="22" name="正方形/長方形 21">
              <a:extLst>
                <a:ext uri="{FF2B5EF4-FFF2-40B4-BE49-F238E27FC236}">
                  <a16:creationId xmlns:a16="http://schemas.microsoft.com/office/drawing/2014/main" id="{C239048B-79BE-0430-1986-4AA4D0ACDAB9}"/>
                </a:ext>
              </a:extLst>
            </p:cNvPr>
            <p:cNvSpPr/>
            <p:nvPr/>
          </p:nvSpPr>
          <p:spPr>
            <a:xfrm>
              <a:off x="7264509" y="6294355"/>
              <a:ext cx="2070000" cy="2810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商品更新完了画面</a:t>
              </a:r>
            </a:p>
          </p:txBody>
        </p:sp>
      </p:grpSp>
    </p:spTree>
    <p:extLst>
      <p:ext uri="{BB962C8B-B14F-4D97-AF65-F5344CB8AC3E}">
        <p14:creationId xmlns:p14="http://schemas.microsoft.com/office/powerpoint/2010/main" val="3429514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E6550F-173B-C86D-514E-A94D905A5C71}"/>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テスト設計</a:t>
            </a:r>
            <a:r>
              <a:rPr lang="en-US" altLang="ja-JP" dirty="0"/>
              <a:t>-</a:t>
            </a:r>
            <a:r>
              <a:rPr lang="ja-JP" altLang="en-US" dirty="0"/>
              <a:t>テスト設計方針の検討</a:t>
            </a:r>
            <a:r>
              <a:rPr lang="en-US" altLang="ja-JP" dirty="0"/>
              <a:t>-</a:t>
            </a:r>
            <a:r>
              <a:rPr lang="ja-JP" altLang="en-US" dirty="0"/>
              <a:t>テスト範囲の画面を漏れなく洗い出す</a:t>
            </a:r>
            <a:endParaRPr kumimoji="1" lang="ja-JP" altLang="en-US" dirty="0"/>
          </a:p>
        </p:txBody>
      </p:sp>
      <p:sp>
        <p:nvSpPr>
          <p:cNvPr id="3" name="コンテンツ プレースホルダー 2">
            <a:extLst>
              <a:ext uri="{FF2B5EF4-FFF2-40B4-BE49-F238E27FC236}">
                <a16:creationId xmlns:a16="http://schemas.microsoft.com/office/drawing/2014/main" id="{F5E2C23B-C4BF-B84F-A8C8-000E176FF29F}"/>
              </a:ext>
            </a:extLst>
          </p:cNvPr>
          <p:cNvSpPr>
            <a:spLocks noGrp="1"/>
          </p:cNvSpPr>
          <p:nvPr>
            <p:ph idx="1"/>
          </p:nvPr>
        </p:nvSpPr>
        <p:spPr>
          <a:xfrm>
            <a:off x="554666" y="1493240"/>
            <a:ext cx="5384739" cy="5291388"/>
          </a:xfrm>
        </p:spPr>
        <p:txBody>
          <a:bodyPr/>
          <a:lstStyle/>
          <a:p>
            <a:r>
              <a:rPr kumimoji="1" lang="ja-JP" altLang="en-US" dirty="0"/>
              <a:t>ここからは</a:t>
            </a:r>
            <a:r>
              <a:rPr kumimoji="1" lang="en-US" altLang="ja-JP" dirty="0"/>
              <a:t>EC</a:t>
            </a:r>
            <a:r>
              <a:rPr kumimoji="1" lang="ja-JP" altLang="en-US" dirty="0"/>
              <a:t>サイトを例に、テスト設計方針を決定するための具体的な進め方を説明しよう。ある</a:t>
            </a:r>
            <a:r>
              <a:rPr kumimoji="1" lang="en-US" altLang="ja-JP" dirty="0"/>
              <a:t>EC</a:t>
            </a:r>
            <a:r>
              <a:rPr kumimoji="1" lang="ja-JP" altLang="en-US" dirty="0"/>
              <a:t>サイトで「</a:t>
            </a:r>
            <a:r>
              <a:rPr kumimoji="1" lang="ja-JP" altLang="en-US" b="1" dirty="0"/>
              <a:t>商品の配送希望日時を選択可能にする</a:t>
            </a:r>
            <a:r>
              <a:rPr kumimoji="1" lang="ja-JP" altLang="en-US" dirty="0"/>
              <a:t>」という</a:t>
            </a:r>
            <a:r>
              <a:rPr kumimoji="1" lang="ja-JP" altLang="en-US" b="1" dirty="0"/>
              <a:t>システム改修要件</a:t>
            </a:r>
            <a:r>
              <a:rPr kumimoji="1" lang="ja-JP" altLang="en-US" dirty="0"/>
              <a:t>があり、</a:t>
            </a:r>
            <a:r>
              <a:rPr kumimoji="1" lang="ja-JP" altLang="en-US" b="1" dirty="0"/>
              <a:t>結合テスト</a:t>
            </a:r>
            <a:r>
              <a:rPr kumimoji="1" lang="ja-JP" altLang="en-US" dirty="0"/>
              <a:t>で実施する</a:t>
            </a:r>
            <a:r>
              <a:rPr kumimoji="1" lang="ja-JP" altLang="en-US" b="1" dirty="0"/>
              <a:t>機能テスト</a:t>
            </a:r>
            <a:r>
              <a:rPr kumimoji="1" lang="ja-JP" altLang="en-US" dirty="0"/>
              <a:t>の検討が必要であるとする。</a:t>
            </a:r>
            <a:endParaRPr kumimoji="1" lang="en-US" altLang="ja-JP" dirty="0"/>
          </a:p>
          <a:p>
            <a:r>
              <a:rPr lang="ja-JP" altLang="en-US" b="1" dirty="0"/>
              <a:t>最初にテスト範囲を考える</a:t>
            </a:r>
            <a:r>
              <a:rPr lang="ja-JP" altLang="en-US" dirty="0"/>
              <a:t>。</a:t>
            </a:r>
            <a:r>
              <a:rPr lang="ja-JP" altLang="en-US" b="1" dirty="0"/>
              <a:t>今回は画面一覧を基に整理</a:t>
            </a:r>
            <a:r>
              <a:rPr lang="ja-JP" altLang="en-US" dirty="0"/>
              <a:t>する。テスト範囲の画面を漏れなく洗い出すために</a:t>
            </a:r>
            <a:r>
              <a:rPr lang="ja-JP" altLang="en-US" b="1" dirty="0"/>
              <a:t>（</a:t>
            </a:r>
            <a:r>
              <a:rPr lang="en-US" altLang="ja-JP" b="1" dirty="0"/>
              <a:t>1</a:t>
            </a:r>
            <a:r>
              <a:rPr lang="ja-JP" altLang="en-US" b="1" dirty="0"/>
              <a:t>）要件と機能・画面の対応</a:t>
            </a:r>
            <a:r>
              <a:rPr lang="ja-JP" altLang="en-US" dirty="0"/>
              <a:t>、</a:t>
            </a:r>
            <a:r>
              <a:rPr lang="ja-JP" altLang="en-US" b="1" dirty="0"/>
              <a:t>（</a:t>
            </a:r>
            <a:r>
              <a:rPr lang="en-US" altLang="ja-JP" b="1" dirty="0"/>
              <a:t>2</a:t>
            </a:r>
            <a:r>
              <a:rPr lang="ja-JP" altLang="en-US" b="1" dirty="0"/>
              <a:t>）システムの使われ方</a:t>
            </a:r>
            <a:r>
              <a:rPr lang="ja-JP" altLang="en-US" dirty="0"/>
              <a:t>、</a:t>
            </a:r>
            <a:r>
              <a:rPr lang="ja-JP" altLang="en-US" b="1" dirty="0"/>
              <a:t>（</a:t>
            </a:r>
            <a:r>
              <a:rPr lang="en-US" altLang="ja-JP" b="1" dirty="0"/>
              <a:t>3</a:t>
            </a:r>
            <a:r>
              <a:rPr lang="ja-JP" altLang="en-US" b="1" dirty="0"/>
              <a:t>）改修に伴う影響</a:t>
            </a:r>
            <a:r>
              <a:rPr lang="ja-JP" altLang="en-US" dirty="0"/>
              <a:t>、という</a:t>
            </a:r>
            <a:r>
              <a:rPr lang="en-US" altLang="ja-JP" dirty="0"/>
              <a:t>3</a:t>
            </a:r>
            <a:r>
              <a:rPr lang="ja-JP" altLang="en-US" dirty="0"/>
              <a:t>つの観点で検討する。なお、前段（ここでは単体テスト）のテストで確認した内容も考慮する。これはテスト範囲、テスト観点、テスト条件で共通だ。</a:t>
            </a:r>
            <a:endParaRPr lang="en-US" altLang="ja-JP" dirty="0"/>
          </a:p>
          <a:p>
            <a:r>
              <a:rPr kumimoji="1" lang="ja-JP" altLang="en-US" b="1" u="sng" dirty="0"/>
              <a:t>（</a:t>
            </a:r>
            <a:r>
              <a:rPr kumimoji="1" lang="en-US" altLang="ja-JP" b="1" u="sng" dirty="0"/>
              <a:t>1</a:t>
            </a:r>
            <a:r>
              <a:rPr kumimoji="1" lang="ja-JP" altLang="en-US" b="1" u="sng" dirty="0"/>
              <a:t>）要件と機能・画面の対応</a:t>
            </a:r>
            <a:r>
              <a:rPr kumimoji="1" lang="ja-JP" altLang="en-US" dirty="0"/>
              <a:t>では、要件を実現する機能を洗い出し、それらを構成する画面を挙げる。今回の要件に必要な機能は「</a:t>
            </a:r>
            <a:r>
              <a:rPr kumimoji="1" lang="ja-JP" altLang="en-US" b="1" dirty="0"/>
              <a:t>エンドユーザーが配送希望日時を選択する機能</a:t>
            </a:r>
            <a:r>
              <a:rPr kumimoji="1" lang="ja-JP" altLang="en-US" dirty="0"/>
              <a:t>」「</a:t>
            </a:r>
            <a:r>
              <a:rPr kumimoji="1" lang="ja-JP" altLang="en-US" b="1" dirty="0"/>
              <a:t>配送希望日時をデータベースに登録する機能</a:t>
            </a:r>
            <a:r>
              <a:rPr kumimoji="1" lang="ja-JP" altLang="en-US" dirty="0"/>
              <a:t>」となる。この機能を構成する画面としては、エンドユーザーが配送希望日時を選択する「</a:t>
            </a:r>
            <a:r>
              <a:rPr kumimoji="1" lang="ja-JP" altLang="en-US" b="1" dirty="0"/>
              <a:t>配送オプション選択画面</a:t>
            </a:r>
            <a:r>
              <a:rPr kumimoji="1" lang="ja-JP" altLang="en-US" dirty="0"/>
              <a:t>」、配送希望日時をデータベースに登録する「</a:t>
            </a:r>
            <a:r>
              <a:rPr kumimoji="1" lang="ja-JP" altLang="en-US" b="1" dirty="0"/>
              <a:t>商品購入確認画面</a:t>
            </a:r>
            <a:r>
              <a:rPr kumimoji="1" lang="ja-JP" altLang="en-US" dirty="0"/>
              <a:t>」だ。</a:t>
            </a:r>
            <a:endParaRPr kumimoji="1" lang="en-US" altLang="ja-JP" dirty="0"/>
          </a:p>
          <a:p>
            <a:r>
              <a:rPr kumimoji="1" lang="ja-JP" altLang="en-US" b="1" u="sng" dirty="0"/>
              <a:t>（</a:t>
            </a:r>
            <a:r>
              <a:rPr kumimoji="1" lang="en-US" altLang="ja-JP" b="1" u="sng" dirty="0"/>
              <a:t>2</a:t>
            </a:r>
            <a:r>
              <a:rPr kumimoji="1" lang="ja-JP" altLang="en-US" b="1" u="sng" dirty="0"/>
              <a:t>）システムの使われ方</a:t>
            </a:r>
            <a:r>
              <a:rPr kumimoji="1" lang="ja-JP" altLang="en-US" dirty="0"/>
              <a:t>では、ユーザーシナリオを検討する。ユーザーシナリオとは「エンドユーザーが実際にシステムを使う際、どんな目的でどういった手順で使うのか」を示したものだ。ユーザーシナリオから画面の使用順序を理解して、画面や機能間の連携、データの流れを理解する。その上で、影響がありそうな箇所をテストは二に追加する。</a:t>
            </a:r>
            <a:endParaRPr kumimoji="1" lang="en-US" altLang="ja-JP" dirty="0"/>
          </a:p>
          <a:p>
            <a:r>
              <a:rPr kumimoji="1" lang="ja-JP" altLang="en-US" dirty="0"/>
              <a:t>例えば「商品購入時、エンドユーザーが配送希望日時を指定する」というユースケースシナリオでは、商品購入画面→配送オプション選択画面→商品購入画面→商品購入確認画面→商品購入完了画面、という使われ方になる。</a:t>
            </a:r>
            <a:endParaRPr kumimoji="1" lang="en-US" altLang="ja-JP" dirty="0"/>
          </a:p>
          <a:p>
            <a:r>
              <a:rPr lang="ja-JP" altLang="en-US" dirty="0"/>
              <a:t>システム仕様書などに明記されていなくとも、実際に利用者が使った場合を考慮すると追加すべきテスト範囲が見えてくる場合もある。今回の例では「商品購入後、エンドユーザーが配送希望日時を確認する」というユーザーシナリオが想定できる。開発者に確認したところ、「商品購入履歴詳細画面」にもエンドユーザーが選択した配送希望日時を表示すると分かった。そこで「商品購入履歴詳細画面」もテスト対象に追加した。</a:t>
            </a:r>
            <a:endParaRPr kumimoji="1" lang="ja-JP" altLang="en-US" dirty="0"/>
          </a:p>
        </p:txBody>
      </p:sp>
      <p:sp>
        <p:nvSpPr>
          <p:cNvPr id="4" name="コンテンツ プレースホルダー 3">
            <a:extLst>
              <a:ext uri="{FF2B5EF4-FFF2-40B4-BE49-F238E27FC236}">
                <a16:creationId xmlns:a16="http://schemas.microsoft.com/office/drawing/2014/main" id="{C210A4C2-9B46-F2EB-0290-E4947966BABC}"/>
              </a:ext>
            </a:extLst>
          </p:cNvPr>
          <p:cNvSpPr>
            <a:spLocks noGrp="1"/>
          </p:cNvSpPr>
          <p:nvPr>
            <p:ph idx="13"/>
          </p:nvPr>
        </p:nvSpPr>
        <p:spPr>
          <a:xfrm>
            <a:off x="554158" y="780520"/>
            <a:ext cx="11083175" cy="670775"/>
          </a:xfrm>
        </p:spPr>
        <p:txBody>
          <a:bodyPr/>
          <a:lstStyle/>
          <a:p>
            <a:r>
              <a:rPr kumimoji="1" lang="en-US" altLang="ja-JP" dirty="0"/>
              <a:t>XXX</a:t>
            </a:r>
            <a:endParaRPr kumimoji="1" lang="ja-JP" altLang="en-US" dirty="0"/>
          </a:p>
        </p:txBody>
      </p:sp>
      <p:sp>
        <p:nvSpPr>
          <p:cNvPr id="5" name="コンテンツ プレースホルダー 2">
            <a:extLst>
              <a:ext uri="{FF2B5EF4-FFF2-40B4-BE49-F238E27FC236}">
                <a16:creationId xmlns:a16="http://schemas.microsoft.com/office/drawing/2014/main" id="{AA69F192-8FC9-0E5A-EC04-F5BF2B2B5C51}"/>
              </a:ext>
            </a:extLst>
          </p:cNvPr>
          <p:cNvSpPr txBox="1">
            <a:spLocks/>
          </p:cNvSpPr>
          <p:nvPr/>
        </p:nvSpPr>
        <p:spPr>
          <a:xfrm>
            <a:off x="6252594" y="1493241"/>
            <a:ext cx="5384739" cy="1935760"/>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t>（</a:t>
            </a:r>
            <a:r>
              <a:rPr lang="en-US" altLang="ja-JP" dirty="0"/>
              <a:t>3</a:t>
            </a:r>
            <a:r>
              <a:rPr lang="ja-JP" altLang="en-US" dirty="0"/>
              <a:t>）改修に伴う影響では、改修の影響を受けそうな箇所をテスト範囲に追加する。今回、改修によって注文明細データに「</a:t>
            </a:r>
            <a:r>
              <a:rPr lang="en-US" altLang="ja-JP" dirty="0"/>
              <a:t>(</a:t>
            </a:r>
            <a:r>
              <a:rPr lang="ja-JP" altLang="en-US" dirty="0"/>
              <a:t>エンドユーザーが指定した</a:t>
            </a:r>
            <a:r>
              <a:rPr lang="en-US" altLang="ja-JP" dirty="0"/>
              <a:t>)</a:t>
            </a:r>
            <a:r>
              <a:rPr lang="ja-JP" altLang="en-US" dirty="0"/>
              <a:t>配送希望日時」という情報が追加される。そのため、注文明細データを参照している画面には影響を及ぼす可能性がある。注文明細データを参照する「クチコミ投稿画面」は、変更が無くてもテスト範囲にする。</a:t>
            </a:r>
            <a:endParaRPr lang="en-US" altLang="ja-JP" dirty="0"/>
          </a:p>
          <a:p>
            <a:r>
              <a:rPr lang="ja-JP" altLang="en-US" dirty="0"/>
              <a:t>このようにテスト範囲を考え、表２のように一覧に「○」を付けていく。画面名や機能名をテキストで列挙するのではなく、一覧表を利用するのがポイントだ。抜けや重複を防止でき、関係者間の認識共有に役立つ。一覧表としては、画面一覧や機能一覧などがある。</a:t>
            </a:r>
            <a:endParaRPr lang="en-US" altLang="ja-JP" dirty="0"/>
          </a:p>
        </p:txBody>
      </p:sp>
      <p:graphicFrame>
        <p:nvGraphicFramePr>
          <p:cNvPr id="7" name="表 6">
            <a:extLst>
              <a:ext uri="{FF2B5EF4-FFF2-40B4-BE49-F238E27FC236}">
                <a16:creationId xmlns:a16="http://schemas.microsoft.com/office/drawing/2014/main" id="{CC58650A-7BC8-8B91-E3B6-1373F300740A}"/>
              </a:ext>
            </a:extLst>
          </p:cNvPr>
          <p:cNvGraphicFramePr>
            <a:graphicFrameLocks noGrp="1"/>
          </p:cNvGraphicFramePr>
          <p:nvPr>
            <p:extLst>
              <p:ext uri="{D42A27DB-BD31-4B8C-83A1-F6EECF244321}">
                <p14:modId xmlns:p14="http://schemas.microsoft.com/office/powerpoint/2010/main" val="4014398505"/>
              </p:ext>
            </p:extLst>
          </p:nvPr>
        </p:nvGraphicFramePr>
        <p:xfrm>
          <a:off x="6252594" y="4696748"/>
          <a:ext cx="5842000" cy="2087880"/>
        </p:xfrm>
        <a:graphic>
          <a:graphicData uri="http://schemas.openxmlformats.org/drawingml/2006/table">
            <a:tbl>
              <a:tblPr/>
              <a:tblGrid>
                <a:gridCol w="1150323">
                  <a:extLst>
                    <a:ext uri="{9D8B030D-6E8A-4147-A177-3AD203B41FA5}">
                      <a16:colId xmlns:a16="http://schemas.microsoft.com/office/drawing/2014/main" val="201543042"/>
                    </a:ext>
                  </a:extLst>
                </a:gridCol>
                <a:gridCol w="1128762">
                  <a:extLst>
                    <a:ext uri="{9D8B030D-6E8A-4147-A177-3AD203B41FA5}">
                      <a16:colId xmlns:a16="http://schemas.microsoft.com/office/drawing/2014/main" val="2806132504"/>
                    </a:ext>
                  </a:extLst>
                </a:gridCol>
                <a:gridCol w="791935">
                  <a:extLst>
                    <a:ext uri="{9D8B030D-6E8A-4147-A177-3AD203B41FA5}">
                      <a16:colId xmlns:a16="http://schemas.microsoft.com/office/drawing/2014/main" val="1004221711"/>
                    </a:ext>
                  </a:extLst>
                </a:gridCol>
                <a:gridCol w="498022">
                  <a:extLst>
                    <a:ext uri="{9D8B030D-6E8A-4147-A177-3AD203B41FA5}">
                      <a16:colId xmlns:a16="http://schemas.microsoft.com/office/drawing/2014/main" val="3069235614"/>
                    </a:ext>
                  </a:extLst>
                </a:gridCol>
                <a:gridCol w="1599197">
                  <a:extLst>
                    <a:ext uri="{9D8B030D-6E8A-4147-A177-3AD203B41FA5}">
                      <a16:colId xmlns:a16="http://schemas.microsoft.com/office/drawing/2014/main" val="1859434621"/>
                    </a:ext>
                  </a:extLst>
                </a:gridCol>
                <a:gridCol w="673761">
                  <a:extLst>
                    <a:ext uri="{9D8B030D-6E8A-4147-A177-3AD203B41FA5}">
                      <a16:colId xmlns:a16="http://schemas.microsoft.com/office/drawing/2014/main" val="2255013096"/>
                    </a:ext>
                  </a:extLst>
                </a:gridCol>
              </a:tblGrid>
              <a:tr h="137461">
                <a:tc>
                  <a:txBody>
                    <a:bodyPr/>
                    <a:lstStyle/>
                    <a:p>
                      <a:pPr algn="ctr" fontAlgn="ctr">
                        <a:buNone/>
                      </a:pP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件名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gridSpan="5">
                  <a:txBody>
                    <a:bodyPr/>
                    <a:lstStyle/>
                    <a:p>
                      <a:pPr algn="l" fontAlgn="ctr">
                        <a:buNone/>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画面一覧を用いたテスト範囲の表現</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5836151"/>
                  </a:ext>
                </a:extLst>
              </a:tr>
              <a:tr h="137461">
                <a:tc>
                  <a:txBody>
                    <a:bodyPr/>
                    <a:lstStyle/>
                    <a:p>
                      <a:pPr algn="l" fontAlgn="ctr">
                        <a:buNone/>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04401410"/>
                  </a:ext>
                </a:extLst>
              </a:tr>
              <a:tr h="137461">
                <a:tc>
                  <a:txBody>
                    <a:bodyPr/>
                    <a:lstStyle/>
                    <a:p>
                      <a:pPr algn="ctr" fontAlgn="ctr">
                        <a:buNone/>
                      </a:pPr>
                      <a:r>
                        <a:rPr lang="ja-JP" altLang="en-US" sz="1100" b="1" i="0" u="none" strike="noStrike">
                          <a:solidFill>
                            <a:srgbClr val="FFFFFF"/>
                          </a:solidFill>
                          <a:effectLst/>
                          <a:latin typeface="Meiryo UI" panose="020B0604030504040204" pitchFamily="50" charset="-128"/>
                          <a:ea typeface="Meiryo UI" panose="020B0604030504040204" pitchFamily="50" charset="-128"/>
                        </a:rPr>
                        <a:t>システム名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buNone/>
                      </a:pP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サブシステム名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buNone/>
                      </a:pPr>
                      <a:r>
                        <a:rPr lang="ja-JP" altLang="en-US" sz="1100" b="1" i="0" u="none" strike="noStrike">
                          <a:solidFill>
                            <a:srgbClr val="FFFFFF"/>
                          </a:solidFill>
                          <a:effectLst/>
                          <a:latin typeface="Meiryo UI" panose="020B0604030504040204" pitchFamily="50" charset="-128"/>
                          <a:ea typeface="Meiryo UI" panose="020B0604030504040204" pitchFamily="50" charset="-128"/>
                        </a:rPr>
                        <a:t>機能名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buNone/>
                      </a:pP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機能</a:t>
                      </a:r>
                      <a:r>
                        <a:rPr lang="en-US" sz="1100" b="1" i="0" u="none" strike="noStrike" dirty="0">
                          <a:solidFill>
                            <a:srgbClr val="FFFFFF"/>
                          </a:solidFill>
                          <a:effectLst/>
                          <a:latin typeface="Meiryo UI" panose="020B0604030504040204" pitchFamily="50" charset="-128"/>
                          <a:ea typeface="Meiryo UI" panose="020B0604030504040204" pitchFamily="50" charset="-128"/>
                        </a:rPr>
                        <a:t>ID</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buNone/>
                      </a:pPr>
                      <a:r>
                        <a:rPr lang="ja-JP" altLang="en-US" sz="1100" b="1" i="0" u="none" strike="noStrike">
                          <a:solidFill>
                            <a:srgbClr val="FFFFFF"/>
                          </a:solidFill>
                          <a:effectLst/>
                          <a:latin typeface="Meiryo UI" panose="020B0604030504040204" pitchFamily="50" charset="-128"/>
                          <a:ea typeface="Meiryo UI" panose="020B0604030504040204" pitchFamily="50" charset="-128"/>
                        </a:rPr>
                        <a:t>画面名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ctr" fontAlgn="ctr">
                        <a:buNone/>
                      </a:pPr>
                      <a:r>
                        <a:rPr lang="ja-JP" altLang="en-US" sz="1100" b="1" i="0" u="none" strike="noStrike">
                          <a:solidFill>
                            <a:srgbClr val="FFFFFF"/>
                          </a:solidFill>
                          <a:effectLst/>
                          <a:latin typeface="Meiryo UI" panose="020B0604030504040204" pitchFamily="50" charset="-128"/>
                          <a:ea typeface="Meiryo UI" panose="020B0604030504040204" pitchFamily="50" charset="-128"/>
                        </a:rPr>
                        <a:t>テスト対象</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extLst>
                  <a:ext uri="{0D108BD9-81ED-4DB2-BD59-A6C34878D82A}">
                    <a16:rowId xmlns:a16="http://schemas.microsoft.com/office/drawing/2014/main" val="2621462746"/>
                  </a:ext>
                </a:extLst>
              </a:tr>
              <a:tr h="137461">
                <a:tc rowSpan="9">
                  <a:txBody>
                    <a:bodyPr/>
                    <a:lstStyle/>
                    <a:p>
                      <a:pPr algn="l" fontAlgn="ctr">
                        <a:buNone/>
                      </a:pPr>
                      <a:r>
                        <a:rPr lang="en-US" sz="1100" b="0" i="0" u="none" strike="noStrike" dirty="0">
                          <a:solidFill>
                            <a:srgbClr val="000000"/>
                          </a:solidFill>
                          <a:effectLst/>
                          <a:latin typeface="Meiryo UI" panose="020B0604030504040204" pitchFamily="50" charset="-128"/>
                          <a:ea typeface="Meiryo UI" panose="020B0604030504040204" pitchFamily="50" charset="-128"/>
                        </a:rPr>
                        <a:t>△△EC</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サイト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9">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エンドユーザー向け機能</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6">
                  <a:txBody>
                    <a:bodyPr/>
                    <a:lstStyle/>
                    <a:p>
                      <a:pPr algn="l" fontAlgn="ctr">
                        <a:buNone/>
                      </a:pP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商品購入機能</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buNone/>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商品購入画面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54291528"/>
                  </a:ext>
                </a:extLst>
              </a:tr>
              <a:tr h="1374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ctr">
                        <a:buNone/>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商品購入確認画面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75547713"/>
                  </a:ext>
                </a:extLst>
              </a:tr>
              <a:tr h="1374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ctr">
                        <a:buNone/>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商品購入完了画面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70025434"/>
                  </a:ext>
                </a:extLst>
              </a:tr>
              <a:tr h="1374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ctr">
                        <a:buNone/>
                      </a:pPr>
                      <a:r>
                        <a:rPr lang="en-US" altLang="ja-JP" sz="1100" b="0" i="0" u="none" strike="noStrike">
                          <a:solidFill>
                            <a:srgbClr val="000000"/>
                          </a:solidFill>
                          <a:effectLst/>
                          <a:latin typeface="Meiryo UI" panose="020B0604030504040204" pitchFamily="50" charset="-128"/>
                          <a:ea typeface="Meiryo UI" panose="020B0604030504040204" pitchFamily="50" charset="-128"/>
                        </a:rPr>
                        <a:t>104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配送オプション選択画面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93649278"/>
                  </a:ext>
                </a:extLst>
              </a:tr>
              <a:tr h="1374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ctr">
                        <a:buNone/>
                      </a:pPr>
                      <a:r>
                        <a:rPr lang="en-US" altLang="ja-JP" sz="1100" b="0" i="0" u="none" strike="noStrike">
                          <a:solidFill>
                            <a:srgbClr val="000000"/>
                          </a:solidFill>
                          <a:effectLst/>
                          <a:latin typeface="Meiryo UI" panose="020B0604030504040204" pitchFamily="50" charset="-128"/>
                          <a:ea typeface="Meiryo UI" panose="020B0604030504040204" pitchFamily="50" charset="-128"/>
                        </a:rPr>
                        <a:t>105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商品購入履歴一覧画面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39448743"/>
                  </a:ext>
                </a:extLst>
              </a:tr>
              <a:tr h="1374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ctr">
                        <a:buNone/>
                      </a:pPr>
                      <a:r>
                        <a:rPr lang="en-US" altLang="ja-JP" sz="1100" b="0" i="0" u="none" strike="noStrike">
                          <a:solidFill>
                            <a:srgbClr val="000000"/>
                          </a:solidFill>
                          <a:effectLst/>
                          <a:latin typeface="Meiryo UI" panose="020B0604030504040204" pitchFamily="50" charset="-128"/>
                          <a:ea typeface="Meiryo UI" panose="020B0604030504040204" pitchFamily="50" charset="-128"/>
                        </a:rPr>
                        <a:t>106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zh-TW" altLang="en-US" sz="1100" b="0" i="0" u="none" strike="noStrike">
                          <a:solidFill>
                            <a:srgbClr val="000000"/>
                          </a:solidFill>
                          <a:effectLst/>
                          <a:latin typeface="Meiryo UI" panose="020B0604030504040204" pitchFamily="50" charset="-128"/>
                          <a:ea typeface="Meiryo UI" panose="020B0604030504040204" pitchFamily="50" charset="-128"/>
                        </a:rPr>
                        <a:t>商品購入履歴詳細画面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88304413"/>
                  </a:ext>
                </a:extLst>
              </a:tr>
              <a:tr h="137461">
                <a:tc vMerge="1">
                  <a:txBody>
                    <a:bodyPr/>
                    <a:lstStyle/>
                    <a:p>
                      <a:endParaRPr kumimoji="1" lang="ja-JP" altLang="en-US"/>
                    </a:p>
                  </a:txBody>
                  <a:tcPr/>
                </a:tc>
                <a:tc vMerge="1">
                  <a:txBody>
                    <a:bodyPr/>
                    <a:lstStyle/>
                    <a:p>
                      <a:endParaRPr kumimoji="1" lang="ja-JP" altLang="en-US"/>
                    </a:p>
                  </a:txBody>
                  <a:tcPr/>
                </a:tc>
                <a:tc rowSpan="3">
                  <a:txBody>
                    <a:bodyPr/>
                    <a:lstStyle/>
                    <a:p>
                      <a:pPr algn="l"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クチコミ機能</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buNone/>
                      </a:pPr>
                      <a:r>
                        <a:rPr lang="en-US" altLang="ja-JP" sz="1100" b="0" i="0" u="none" strike="noStrike">
                          <a:solidFill>
                            <a:srgbClr val="000000"/>
                          </a:solidFill>
                          <a:effectLst/>
                          <a:latin typeface="Meiryo UI" panose="020B0604030504040204" pitchFamily="50" charset="-128"/>
                          <a:ea typeface="Meiryo UI" panose="020B0604030504040204" pitchFamily="50" charset="-128"/>
                        </a:rPr>
                        <a:t>201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クチコミ投稿画面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99585918"/>
                  </a:ext>
                </a:extLst>
              </a:tr>
              <a:tr h="1374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ctr">
                        <a:buNone/>
                      </a:pPr>
                      <a:r>
                        <a:rPr lang="en-US" altLang="ja-JP" sz="1100" b="0" i="0" u="none" strike="noStrike">
                          <a:solidFill>
                            <a:srgbClr val="000000"/>
                          </a:solidFill>
                          <a:effectLst/>
                          <a:latin typeface="Meiryo UI" panose="020B0604030504040204" pitchFamily="50" charset="-128"/>
                          <a:ea typeface="Meiryo UI" panose="020B0604030504040204" pitchFamily="50" charset="-128"/>
                        </a:rPr>
                        <a:t>202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クチコミ投稿完了画面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7790378"/>
                  </a:ext>
                </a:extLst>
              </a:tr>
              <a:tr h="1374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ctr">
                        <a:buNone/>
                      </a:pPr>
                      <a:r>
                        <a:rPr lang="en-US" altLang="ja-JP" sz="1100" b="0" i="0" u="none" strike="noStrike">
                          <a:solidFill>
                            <a:srgbClr val="000000"/>
                          </a:solidFill>
                          <a:effectLst/>
                          <a:latin typeface="Meiryo UI" panose="020B0604030504040204" pitchFamily="50" charset="-128"/>
                          <a:ea typeface="Meiryo UI" panose="020B0604030504040204" pitchFamily="50" charset="-128"/>
                        </a:rPr>
                        <a:t>203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クチコミ一覧画面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buNone/>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97517799"/>
                  </a:ext>
                </a:extLst>
              </a:tr>
            </a:tbl>
          </a:graphicData>
        </a:graphic>
      </p:graphicFrame>
      <p:graphicFrame>
        <p:nvGraphicFramePr>
          <p:cNvPr id="6" name="表 5">
            <a:extLst>
              <a:ext uri="{FF2B5EF4-FFF2-40B4-BE49-F238E27FC236}">
                <a16:creationId xmlns:a16="http://schemas.microsoft.com/office/drawing/2014/main" id="{6F7D0724-968C-20A5-2507-3216A1591352}"/>
              </a:ext>
            </a:extLst>
          </p:cNvPr>
          <p:cNvGraphicFramePr>
            <a:graphicFrameLocks noGrp="1"/>
          </p:cNvGraphicFramePr>
          <p:nvPr>
            <p:extLst>
              <p:ext uri="{D42A27DB-BD31-4B8C-83A1-F6EECF244321}">
                <p14:modId xmlns:p14="http://schemas.microsoft.com/office/powerpoint/2010/main" val="114425209"/>
              </p:ext>
            </p:extLst>
          </p:nvPr>
        </p:nvGraphicFramePr>
        <p:xfrm>
          <a:off x="6252593" y="3209514"/>
          <a:ext cx="5841999" cy="1441920"/>
        </p:xfrm>
        <a:graphic>
          <a:graphicData uri="http://schemas.openxmlformats.org/drawingml/2006/table">
            <a:tbl>
              <a:tblPr/>
              <a:tblGrid>
                <a:gridCol w="1428555">
                  <a:extLst>
                    <a:ext uri="{9D8B030D-6E8A-4147-A177-3AD203B41FA5}">
                      <a16:colId xmlns:a16="http://schemas.microsoft.com/office/drawing/2014/main" val="371492581"/>
                    </a:ext>
                  </a:extLst>
                </a:gridCol>
                <a:gridCol w="4413444">
                  <a:extLst>
                    <a:ext uri="{9D8B030D-6E8A-4147-A177-3AD203B41FA5}">
                      <a16:colId xmlns:a16="http://schemas.microsoft.com/office/drawing/2014/main" val="1540249252"/>
                    </a:ext>
                  </a:extLst>
                </a:gridCol>
              </a:tblGrid>
              <a:tr h="127383">
                <a:tc>
                  <a:txBody>
                    <a:bodyPr/>
                    <a:lstStyle/>
                    <a:p>
                      <a:pPr algn="l" fontAlgn="ctr">
                        <a:buNone/>
                      </a:pPr>
                      <a:r>
                        <a:rPr lang="ja-JP" altLang="en-US" sz="1100" b="1" i="0" u="none" strike="noStrike">
                          <a:solidFill>
                            <a:srgbClr val="FFFFFF"/>
                          </a:solidFill>
                          <a:effectLst/>
                          <a:latin typeface="Meiryo UI" panose="020B0604030504040204" pitchFamily="50" charset="-128"/>
                          <a:ea typeface="Meiryo UI" panose="020B0604030504040204" pitchFamily="50" charset="-128"/>
                        </a:rPr>
                        <a:t>件名</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buNone/>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システム改修とテスト計画の概要</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43424744"/>
                  </a:ext>
                </a:extLst>
              </a:tr>
              <a:tr h="127383">
                <a:tc>
                  <a:txBody>
                    <a:bodyPr/>
                    <a:lstStyle/>
                    <a:p>
                      <a:pPr algn="l" fontAlgn="ctr">
                        <a:buNone/>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82201343"/>
                  </a:ext>
                </a:extLst>
              </a:tr>
              <a:tr h="127383">
                <a:tc>
                  <a:txBody>
                    <a:bodyPr/>
                    <a:lstStyle/>
                    <a:p>
                      <a:pPr algn="l" fontAlgn="ctr">
                        <a:buNone/>
                      </a:pPr>
                      <a:r>
                        <a:rPr lang="ja-JP" altLang="en-US" sz="1100" b="1" i="0" u="none" strike="noStrike">
                          <a:solidFill>
                            <a:srgbClr val="FFFFFF"/>
                          </a:solidFill>
                          <a:effectLst/>
                          <a:latin typeface="Meiryo UI" panose="020B0604030504040204" pitchFamily="50" charset="-128"/>
                          <a:ea typeface="Meiryo UI" panose="020B0604030504040204" pitchFamily="50" charset="-128"/>
                        </a:rPr>
                        <a:t>項目</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tc>
                  <a:txBody>
                    <a:bodyPr/>
                    <a:lstStyle/>
                    <a:p>
                      <a:pPr algn="l" fontAlgn="ctr">
                        <a:buNone/>
                      </a:pPr>
                      <a:r>
                        <a:rPr lang="ja-JP" altLang="en-US" sz="1100" b="1" i="0" u="none" strike="noStrike">
                          <a:solidFill>
                            <a:srgbClr val="FFFFFF"/>
                          </a:solidFill>
                          <a:effectLst/>
                          <a:latin typeface="Meiryo UI" panose="020B0604030504040204" pitchFamily="50" charset="-128"/>
                          <a:ea typeface="Meiryo UI" panose="020B0604030504040204" pitchFamily="50" charset="-128"/>
                        </a:rPr>
                        <a:t>内容</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66"/>
                    </a:solidFill>
                  </a:tcPr>
                </a:tc>
                <a:extLst>
                  <a:ext uri="{0D108BD9-81ED-4DB2-BD59-A6C34878D82A}">
                    <a16:rowId xmlns:a16="http://schemas.microsoft.com/office/drawing/2014/main" val="2265446529"/>
                  </a:ext>
                </a:extLst>
              </a:tr>
              <a:tr h="244690">
                <a:tc>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システム改修要件</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商品購入時に配送希望日時を選択可能にする。</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既存システムでは配送先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配達方法のみ指定できた</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54593688"/>
                  </a:ext>
                </a:extLst>
              </a:tr>
              <a:tr h="127383">
                <a:tc>
                  <a:txBody>
                    <a:bodyPr/>
                    <a:lstStyle/>
                    <a:p>
                      <a:pPr algn="l"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テスト対象</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フロント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一般のエンドユーザーが商品購入を行うサイト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95960192"/>
                  </a:ext>
                </a:extLst>
              </a:tr>
              <a:tr h="139176">
                <a:tc>
                  <a:txBody>
                    <a:bodyPr/>
                    <a:lstStyle/>
                    <a:p>
                      <a:pPr algn="l"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テストレベル</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結合テスト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システム内での複数画面や</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DB</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をまたがった連携を確認する。</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93721302"/>
                  </a:ext>
                </a:extLst>
              </a:tr>
              <a:tr h="127383">
                <a:tc>
                  <a:txBody>
                    <a:bodyPr/>
                    <a:lstStyle/>
                    <a:p>
                      <a:pPr algn="l" fontAlgn="ctr">
                        <a:buNone/>
                      </a:pPr>
                      <a:r>
                        <a:rPr lang="ja-JP" altLang="en-US" sz="1100" b="0" i="0" u="none" strike="noStrike">
                          <a:solidFill>
                            <a:srgbClr val="000000"/>
                          </a:solidFill>
                          <a:effectLst/>
                          <a:latin typeface="Meiryo UI" panose="020B0604030504040204" pitchFamily="50" charset="-128"/>
                          <a:ea typeface="Meiryo UI" panose="020B0604030504040204" pitchFamily="50" charset="-128"/>
                        </a:rPr>
                        <a:t>テストタイプ</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buNone/>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機能テスト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要件通りに機能が動作するかどうかを確認する。</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7200" marB="7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18174701"/>
                  </a:ext>
                </a:extLst>
              </a:tr>
            </a:tbl>
          </a:graphicData>
        </a:graphic>
      </p:graphicFrame>
    </p:spTree>
    <p:extLst>
      <p:ext uri="{BB962C8B-B14F-4D97-AF65-F5344CB8AC3E}">
        <p14:creationId xmlns:p14="http://schemas.microsoft.com/office/powerpoint/2010/main" val="2730975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312674-6552-2120-9BA0-F97E08D5CC75}"/>
              </a:ext>
            </a:extLst>
          </p:cNvPr>
          <p:cNvSpPr>
            <a:spLocks noGrp="1"/>
          </p:cNvSpPr>
          <p:nvPr>
            <p:ph type="title"/>
          </p:nvPr>
        </p:nvSpPr>
        <p:spPr/>
        <p:txBody>
          <a:bodyPr/>
          <a:lstStyle/>
          <a:p>
            <a:endParaRPr kumimoji="1" lang="ja-JP" altLang="en-US"/>
          </a:p>
        </p:txBody>
      </p:sp>
      <p:pic>
        <p:nvPicPr>
          <p:cNvPr id="1026" name="Picture 2">
            <a:extLst>
              <a:ext uri="{FF2B5EF4-FFF2-40B4-BE49-F238E27FC236}">
                <a16:creationId xmlns:a16="http://schemas.microsoft.com/office/drawing/2014/main" id="{B04C964C-C73B-8A96-AEA9-EEC9A455D6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184" y="877909"/>
            <a:ext cx="5493632" cy="5152516"/>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8EAA5A95-D554-A17A-292C-18627A1E51AA}"/>
              </a:ext>
            </a:extLst>
          </p:cNvPr>
          <p:cNvSpPr txBox="1"/>
          <p:nvPr/>
        </p:nvSpPr>
        <p:spPr>
          <a:xfrm>
            <a:off x="3349184" y="6228717"/>
            <a:ext cx="6128158" cy="369332"/>
          </a:xfrm>
          <a:prstGeom prst="rect">
            <a:avLst/>
          </a:prstGeom>
          <a:noFill/>
        </p:spPr>
        <p:txBody>
          <a:bodyPr wrap="square">
            <a:spAutoFit/>
          </a:bodyPr>
          <a:lstStyle/>
          <a:p>
            <a:r>
              <a:rPr lang="ja-JP" altLang="en-US" dirty="0">
                <a:hlinkClick r:id="rId3"/>
              </a:rPr>
              <a:t>全体テスト計画ガイド </a:t>
            </a:r>
            <a:r>
              <a:rPr lang="en-US" altLang="ja-JP" dirty="0">
                <a:hlinkClick r:id="rId3"/>
              </a:rPr>
              <a:t>| Fintan</a:t>
            </a:r>
            <a:endParaRPr lang="ja-JP" altLang="en-US" dirty="0"/>
          </a:p>
        </p:txBody>
      </p:sp>
    </p:spTree>
    <p:extLst>
      <p:ext uri="{BB962C8B-B14F-4D97-AF65-F5344CB8AC3E}">
        <p14:creationId xmlns:p14="http://schemas.microsoft.com/office/powerpoint/2010/main" val="2004886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5FE643-3612-B590-57BE-EF81C251B16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2776A62-B9EB-263A-CD3C-E64399CA3EE1}"/>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テスト全体工程</a:t>
            </a:r>
            <a:endParaRPr kumimoji="1" lang="ja-JP" altLang="en-US" dirty="0"/>
          </a:p>
        </p:txBody>
      </p:sp>
      <p:sp>
        <p:nvSpPr>
          <p:cNvPr id="5" name="矢印: 五方向 4">
            <a:extLst>
              <a:ext uri="{FF2B5EF4-FFF2-40B4-BE49-F238E27FC236}">
                <a16:creationId xmlns:a16="http://schemas.microsoft.com/office/drawing/2014/main" id="{A78E9313-52AE-93DC-CC7A-86F682F96CC7}"/>
              </a:ext>
            </a:extLst>
          </p:cNvPr>
          <p:cNvSpPr/>
          <p:nvPr/>
        </p:nvSpPr>
        <p:spPr>
          <a:xfrm>
            <a:off x="1307438" y="709834"/>
            <a:ext cx="3492000" cy="659317"/>
          </a:xfrm>
          <a:prstGeom prst="homePlate">
            <a:avLst>
              <a:gd name="adj" fmla="val 23419"/>
            </a:avLst>
          </a:prstGeom>
          <a:solidFill>
            <a:schemeClr val="accent5">
              <a:lumMod val="60000"/>
              <a:lumOff val="4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テスト計画</a:t>
            </a:r>
          </a:p>
        </p:txBody>
      </p:sp>
      <p:sp>
        <p:nvSpPr>
          <p:cNvPr id="6" name="矢印: 五方向 5">
            <a:extLst>
              <a:ext uri="{FF2B5EF4-FFF2-40B4-BE49-F238E27FC236}">
                <a16:creationId xmlns:a16="http://schemas.microsoft.com/office/drawing/2014/main" id="{D8DD12CA-1857-2535-74CA-F02C9ED55E5E}"/>
              </a:ext>
            </a:extLst>
          </p:cNvPr>
          <p:cNvSpPr/>
          <p:nvPr/>
        </p:nvSpPr>
        <p:spPr>
          <a:xfrm>
            <a:off x="4888586" y="709834"/>
            <a:ext cx="3492000" cy="659317"/>
          </a:xfrm>
          <a:prstGeom prst="homePlate">
            <a:avLst>
              <a:gd name="adj" fmla="val 23419"/>
            </a:avLst>
          </a:prstGeom>
          <a:solidFill>
            <a:schemeClr val="accent5">
              <a:lumMod val="60000"/>
              <a:lumOff val="4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テスト設計</a:t>
            </a:r>
          </a:p>
        </p:txBody>
      </p:sp>
      <p:sp>
        <p:nvSpPr>
          <p:cNvPr id="7" name="矢印: 五方向 6">
            <a:extLst>
              <a:ext uri="{FF2B5EF4-FFF2-40B4-BE49-F238E27FC236}">
                <a16:creationId xmlns:a16="http://schemas.microsoft.com/office/drawing/2014/main" id="{922BDFF4-74B8-F359-F4A5-11F620D5FF37}"/>
              </a:ext>
            </a:extLst>
          </p:cNvPr>
          <p:cNvSpPr/>
          <p:nvPr/>
        </p:nvSpPr>
        <p:spPr>
          <a:xfrm>
            <a:off x="8469734" y="709834"/>
            <a:ext cx="3492000" cy="659317"/>
          </a:xfrm>
          <a:prstGeom prst="homePlate">
            <a:avLst>
              <a:gd name="adj" fmla="val 23419"/>
            </a:avLst>
          </a:prstGeom>
          <a:solidFill>
            <a:schemeClr val="accent5">
              <a:lumMod val="60000"/>
              <a:lumOff val="4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テスト実施</a:t>
            </a:r>
          </a:p>
        </p:txBody>
      </p:sp>
      <p:sp>
        <p:nvSpPr>
          <p:cNvPr id="8" name="正方形/長方形 7">
            <a:extLst>
              <a:ext uri="{FF2B5EF4-FFF2-40B4-BE49-F238E27FC236}">
                <a16:creationId xmlns:a16="http://schemas.microsoft.com/office/drawing/2014/main" id="{2896033F-496D-B6F9-2D5F-64EBF7536E72}"/>
              </a:ext>
            </a:extLst>
          </p:cNvPr>
          <p:cNvSpPr/>
          <p:nvPr/>
        </p:nvSpPr>
        <p:spPr>
          <a:xfrm>
            <a:off x="176169" y="709833"/>
            <a:ext cx="956345" cy="659317"/>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工程</a:t>
            </a:r>
            <a:endParaRPr kumimoji="1" lang="ja-JP" altLang="en-US"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21E923E7-0480-5DFE-6A29-27E62E3DC10A}"/>
              </a:ext>
            </a:extLst>
          </p:cNvPr>
          <p:cNvSpPr/>
          <p:nvPr/>
        </p:nvSpPr>
        <p:spPr>
          <a:xfrm>
            <a:off x="176169" y="1427364"/>
            <a:ext cx="956345" cy="91440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タスク</a:t>
            </a:r>
          </a:p>
        </p:txBody>
      </p:sp>
      <p:grpSp>
        <p:nvGrpSpPr>
          <p:cNvPr id="17" name="グループ化 16">
            <a:extLst>
              <a:ext uri="{FF2B5EF4-FFF2-40B4-BE49-F238E27FC236}">
                <a16:creationId xmlns:a16="http://schemas.microsoft.com/office/drawing/2014/main" id="{1F00098A-9C12-EEE1-DDF5-8E57990B4DCA}"/>
              </a:ext>
            </a:extLst>
          </p:cNvPr>
          <p:cNvGrpSpPr/>
          <p:nvPr/>
        </p:nvGrpSpPr>
        <p:grpSpPr>
          <a:xfrm>
            <a:off x="1307438" y="1427364"/>
            <a:ext cx="3504253" cy="914400"/>
            <a:chOff x="1307438" y="1934625"/>
            <a:chExt cx="3504253" cy="914400"/>
          </a:xfrm>
        </p:grpSpPr>
        <p:sp>
          <p:nvSpPr>
            <p:cNvPr id="10" name="矢印: 五方向 9">
              <a:extLst>
                <a:ext uri="{FF2B5EF4-FFF2-40B4-BE49-F238E27FC236}">
                  <a16:creationId xmlns:a16="http://schemas.microsoft.com/office/drawing/2014/main" id="{C0BAFFDA-D3F9-D815-5F65-3ECEB06D07C1}"/>
                </a:ext>
              </a:extLst>
            </p:cNvPr>
            <p:cNvSpPr/>
            <p:nvPr/>
          </p:nvSpPr>
          <p:spPr>
            <a:xfrm>
              <a:off x="1307438"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テスト対象の決定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9D486D90-A5A9-5B52-BB89-3132AF8219DB}"/>
                </a:ext>
              </a:extLst>
            </p:cNvPr>
            <p:cNvSpPr/>
            <p:nvPr/>
          </p:nvSpPr>
          <p:spPr>
            <a:xfrm>
              <a:off x="1890091"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テストのやり方の決定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2" name="矢印: 五方向 11">
              <a:extLst>
                <a:ext uri="{FF2B5EF4-FFF2-40B4-BE49-F238E27FC236}">
                  <a16:creationId xmlns:a16="http://schemas.microsoft.com/office/drawing/2014/main" id="{5C5799B1-7AD6-0997-1C72-5900AACFD490}"/>
                </a:ext>
              </a:extLst>
            </p:cNvPr>
            <p:cNvSpPr/>
            <p:nvPr/>
          </p:nvSpPr>
          <p:spPr>
            <a:xfrm>
              <a:off x="2472745"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役割分担の決定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3" name="矢印: 五方向 12">
              <a:extLst>
                <a:ext uri="{FF2B5EF4-FFF2-40B4-BE49-F238E27FC236}">
                  <a16:creationId xmlns:a16="http://schemas.microsoft.com/office/drawing/2014/main" id="{0FB61792-438C-828E-B99A-4A46747D5765}"/>
                </a:ext>
              </a:extLst>
            </p:cNvPr>
            <p:cNvSpPr/>
            <p:nvPr/>
          </p:nvSpPr>
          <p:spPr>
            <a:xfrm>
              <a:off x="3057482"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準備対象の洗い出し</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4" name="矢印: 五方向 13">
              <a:extLst>
                <a:ext uri="{FF2B5EF4-FFF2-40B4-BE49-F238E27FC236}">
                  <a16:creationId xmlns:a16="http://schemas.microsoft.com/office/drawing/2014/main" id="{31039B8F-4F31-0383-9C89-3E6769706238}"/>
                </a:ext>
              </a:extLst>
            </p:cNvPr>
            <p:cNvSpPr/>
            <p:nvPr/>
          </p:nvSpPr>
          <p:spPr>
            <a:xfrm>
              <a:off x="3646383"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スケジュールの決定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ABA7C2AF-676E-A4E7-212D-AE74781CE882}"/>
                </a:ext>
              </a:extLst>
            </p:cNvPr>
            <p:cNvSpPr/>
            <p:nvPr/>
          </p:nvSpPr>
          <p:spPr>
            <a:xfrm>
              <a:off x="4229037"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管理方針の決定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19" name="矢印: 五方向 18">
            <a:extLst>
              <a:ext uri="{FF2B5EF4-FFF2-40B4-BE49-F238E27FC236}">
                <a16:creationId xmlns:a16="http://schemas.microsoft.com/office/drawing/2014/main" id="{EB06D67D-1132-9FDC-21BA-4BDDDD371BEA}"/>
              </a:ext>
            </a:extLst>
          </p:cNvPr>
          <p:cNvSpPr/>
          <p:nvPr/>
        </p:nvSpPr>
        <p:spPr>
          <a:xfrm>
            <a:off x="4876332" y="1427364"/>
            <a:ext cx="1156745"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インプット情報の入手と確認</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1" name="矢印: 五方向 20">
            <a:extLst>
              <a:ext uri="{FF2B5EF4-FFF2-40B4-BE49-F238E27FC236}">
                <a16:creationId xmlns:a16="http://schemas.microsoft.com/office/drawing/2014/main" id="{BCDF0F89-CB63-7A38-D33E-2E2C204317F0}"/>
              </a:ext>
            </a:extLst>
          </p:cNvPr>
          <p:cNvSpPr/>
          <p:nvPr/>
        </p:nvSpPr>
        <p:spPr>
          <a:xfrm>
            <a:off x="6041639" y="1427364"/>
            <a:ext cx="1156745"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テスト設計方針の決定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3" name="矢印: 五方向 22">
            <a:extLst>
              <a:ext uri="{FF2B5EF4-FFF2-40B4-BE49-F238E27FC236}">
                <a16:creationId xmlns:a16="http://schemas.microsoft.com/office/drawing/2014/main" id="{E1BABEA4-FE65-8839-7FD5-02B828374C28}"/>
              </a:ext>
            </a:extLst>
          </p:cNvPr>
          <p:cNvSpPr/>
          <p:nvPr/>
        </p:nvSpPr>
        <p:spPr>
          <a:xfrm>
            <a:off x="7215277" y="1427364"/>
            <a:ext cx="1156745"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テストケースの作成</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ED41278C-6D9E-2EB0-75C2-416063CA5787}"/>
              </a:ext>
            </a:extLst>
          </p:cNvPr>
          <p:cNvSpPr/>
          <p:nvPr/>
        </p:nvSpPr>
        <p:spPr>
          <a:xfrm>
            <a:off x="1305355"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①</a:t>
            </a:r>
          </a:p>
        </p:txBody>
      </p:sp>
      <p:sp>
        <p:nvSpPr>
          <p:cNvPr id="26" name="正方形/長方形 25">
            <a:extLst>
              <a:ext uri="{FF2B5EF4-FFF2-40B4-BE49-F238E27FC236}">
                <a16:creationId xmlns:a16="http://schemas.microsoft.com/office/drawing/2014/main" id="{CF665012-80F8-2962-6896-1585B3771ECD}"/>
              </a:ext>
            </a:extLst>
          </p:cNvPr>
          <p:cNvSpPr/>
          <p:nvPr/>
        </p:nvSpPr>
        <p:spPr>
          <a:xfrm>
            <a:off x="1896339"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➁</a:t>
            </a:r>
          </a:p>
        </p:txBody>
      </p:sp>
      <p:sp>
        <p:nvSpPr>
          <p:cNvPr id="27" name="正方形/長方形 26">
            <a:extLst>
              <a:ext uri="{FF2B5EF4-FFF2-40B4-BE49-F238E27FC236}">
                <a16:creationId xmlns:a16="http://schemas.microsoft.com/office/drawing/2014/main" id="{F858B44D-CFDC-924B-15FE-7E164801323B}"/>
              </a:ext>
            </a:extLst>
          </p:cNvPr>
          <p:cNvSpPr/>
          <p:nvPr/>
        </p:nvSpPr>
        <p:spPr>
          <a:xfrm>
            <a:off x="2476117"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③</a:t>
            </a:r>
            <a:endParaRPr kumimoji="1" lang="ja-JP" altLang="en-US" sz="14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A35AB778-00D9-23F4-46DA-B03EF4ED021A}"/>
              </a:ext>
            </a:extLst>
          </p:cNvPr>
          <p:cNvSpPr/>
          <p:nvPr/>
        </p:nvSpPr>
        <p:spPr>
          <a:xfrm>
            <a:off x="3055398"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④</a:t>
            </a:r>
            <a:endParaRPr kumimoji="1" lang="ja-JP" altLang="en-US" sz="1400"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5DB88CD4-9ABE-0A5F-1A6E-85F1057401D1}"/>
              </a:ext>
            </a:extLst>
          </p:cNvPr>
          <p:cNvSpPr/>
          <p:nvPr/>
        </p:nvSpPr>
        <p:spPr>
          <a:xfrm>
            <a:off x="3648698"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⑤</a:t>
            </a:r>
            <a:endParaRPr kumimoji="1" lang="ja-JP" altLang="en-US" sz="1400" dirty="0">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0B0C290D-D328-AE85-4600-96F56B8018E0}"/>
              </a:ext>
            </a:extLst>
          </p:cNvPr>
          <p:cNvSpPr/>
          <p:nvPr/>
        </p:nvSpPr>
        <p:spPr>
          <a:xfrm>
            <a:off x="4226283"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⑥</a:t>
            </a:r>
          </a:p>
        </p:txBody>
      </p:sp>
      <p:sp>
        <p:nvSpPr>
          <p:cNvPr id="31" name="正方形/長方形 30">
            <a:extLst>
              <a:ext uri="{FF2B5EF4-FFF2-40B4-BE49-F238E27FC236}">
                <a16:creationId xmlns:a16="http://schemas.microsoft.com/office/drawing/2014/main" id="{7701FF36-0E9B-E744-83A7-42140209A3E4}"/>
              </a:ext>
            </a:extLst>
          </p:cNvPr>
          <p:cNvSpPr/>
          <p:nvPr/>
        </p:nvSpPr>
        <p:spPr>
          <a:xfrm>
            <a:off x="4873578"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①</a:t>
            </a:r>
          </a:p>
        </p:txBody>
      </p:sp>
      <p:sp>
        <p:nvSpPr>
          <p:cNvPr id="32" name="正方形/長方形 31">
            <a:extLst>
              <a:ext uri="{FF2B5EF4-FFF2-40B4-BE49-F238E27FC236}">
                <a16:creationId xmlns:a16="http://schemas.microsoft.com/office/drawing/2014/main" id="{CD266124-B531-0412-D804-EFFD8A2F51AF}"/>
              </a:ext>
            </a:extLst>
          </p:cNvPr>
          <p:cNvSpPr/>
          <p:nvPr/>
        </p:nvSpPr>
        <p:spPr>
          <a:xfrm>
            <a:off x="6041639"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➁</a:t>
            </a:r>
          </a:p>
        </p:txBody>
      </p:sp>
      <p:sp>
        <p:nvSpPr>
          <p:cNvPr id="33" name="正方形/長方形 32">
            <a:extLst>
              <a:ext uri="{FF2B5EF4-FFF2-40B4-BE49-F238E27FC236}">
                <a16:creationId xmlns:a16="http://schemas.microsoft.com/office/drawing/2014/main" id="{25BB4F82-EB26-8876-E592-077E23E0E236}"/>
              </a:ext>
            </a:extLst>
          </p:cNvPr>
          <p:cNvSpPr/>
          <p:nvPr/>
        </p:nvSpPr>
        <p:spPr>
          <a:xfrm>
            <a:off x="7215277"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③</a:t>
            </a:r>
            <a:endParaRPr kumimoji="1" lang="ja-JP" altLang="en-US" sz="14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58FE02E2-A03C-91B1-7BED-041276BA634A}"/>
              </a:ext>
            </a:extLst>
          </p:cNvPr>
          <p:cNvSpPr/>
          <p:nvPr/>
        </p:nvSpPr>
        <p:spPr>
          <a:xfrm>
            <a:off x="176169" y="2399977"/>
            <a:ext cx="956345" cy="4344772"/>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タスク内容</a:t>
            </a:r>
          </a:p>
        </p:txBody>
      </p:sp>
      <p:sp>
        <p:nvSpPr>
          <p:cNvPr id="36" name="正方形/長方形 35">
            <a:extLst>
              <a:ext uri="{FF2B5EF4-FFF2-40B4-BE49-F238E27FC236}">
                <a16:creationId xmlns:a16="http://schemas.microsoft.com/office/drawing/2014/main" id="{47842770-6A0F-5DAD-05F7-4B57602D8730}"/>
              </a:ext>
            </a:extLst>
          </p:cNvPr>
          <p:cNvSpPr/>
          <p:nvPr/>
        </p:nvSpPr>
        <p:spPr>
          <a:xfrm>
            <a:off x="1304683" y="2561848"/>
            <a:ext cx="3492000" cy="55690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indent="-228600">
              <a:buFont typeface="+mj-lt"/>
              <a:buAutoNum type="arabicPeriod"/>
            </a:pPr>
            <a:r>
              <a:rPr kumimoji="1" lang="ja-JP" altLang="en-US" sz="1200" dirty="0">
                <a:solidFill>
                  <a:schemeClr val="tx1"/>
                </a:solidFill>
                <a:latin typeface="Meiryo UI" panose="020B0604030504040204" pitchFamily="50" charset="-128"/>
                <a:ea typeface="Meiryo UI" panose="020B0604030504040204" pitchFamily="50" charset="-128"/>
              </a:rPr>
              <a:t>テスト対象の候補を洗い出す</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28600" indent="-228600">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テスト対象の優先順位を決める</a:t>
            </a:r>
            <a:endParaRPr lang="en-US" altLang="ja-JP" sz="1200" dirty="0">
              <a:solidFill>
                <a:schemeClr val="tx1"/>
              </a:solidFill>
              <a:latin typeface="Meiryo UI" panose="020B0604030504040204" pitchFamily="50" charset="-128"/>
              <a:ea typeface="Meiryo UI" panose="020B0604030504040204" pitchFamily="50" charset="-128"/>
            </a:endParaRPr>
          </a:p>
          <a:p>
            <a:pPr marL="228600" indent="-228600">
              <a:buFont typeface="+mj-lt"/>
              <a:buAutoNum type="arabicPeriod"/>
            </a:pPr>
            <a:r>
              <a:rPr kumimoji="1" lang="ja-JP" altLang="en-US" sz="1200" dirty="0">
                <a:solidFill>
                  <a:schemeClr val="tx1"/>
                </a:solidFill>
                <a:latin typeface="Meiryo UI" panose="020B0604030504040204" pitchFamily="50" charset="-128"/>
                <a:ea typeface="Meiryo UI" panose="020B0604030504040204" pitchFamily="50" charset="-128"/>
              </a:rPr>
              <a:t>テスト対象が変更されるリスクを想定する</a:t>
            </a:r>
          </a:p>
        </p:txBody>
      </p:sp>
      <p:grpSp>
        <p:nvGrpSpPr>
          <p:cNvPr id="39" name="グループ化 38">
            <a:extLst>
              <a:ext uri="{FF2B5EF4-FFF2-40B4-BE49-F238E27FC236}">
                <a16:creationId xmlns:a16="http://schemas.microsoft.com/office/drawing/2014/main" id="{5D3C4753-D5B8-0AC6-A1F3-FFF81CA7EE78}"/>
              </a:ext>
            </a:extLst>
          </p:cNvPr>
          <p:cNvGrpSpPr/>
          <p:nvPr/>
        </p:nvGrpSpPr>
        <p:grpSpPr>
          <a:xfrm>
            <a:off x="8471817" y="1427364"/>
            <a:ext cx="3504253" cy="914400"/>
            <a:chOff x="1307438" y="1934625"/>
            <a:chExt cx="3504253" cy="914400"/>
          </a:xfrm>
        </p:grpSpPr>
        <p:sp>
          <p:nvSpPr>
            <p:cNvPr id="40" name="矢印: 五方向 39">
              <a:extLst>
                <a:ext uri="{FF2B5EF4-FFF2-40B4-BE49-F238E27FC236}">
                  <a16:creationId xmlns:a16="http://schemas.microsoft.com/office/drawing/2014/main" id="{95D1AB20-525A-D18C-DC8E-B622CB767609}"/>
                </a:ext>
              </a:extLst>
            </p:cNvPr>
            <p:cNvSpPr/>
            <p:nvPr/>
          </p:nvSpPr>
          <p:spPr>
            <a:xfrm>
              <a:off x="1307438"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テスト環境の準備</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1" name="矢印: 五方向 40">
              <a:extLst>
                <a:ext uri="{FF2B5EF4-FFF2-40B4-BE49-F238E27FC236}">
                  <a16:creationId xmlns:a16="http://schemas.microsoft.com/office/drawing/2014/main" id="{7C241346-4997-6C0D-76DB-10A14D353363}"/>
                </a:ext>
              </a:extLst>
            </p:cNvPr>
            <p:cNvSpPr/>
            <p:nvPr/>
          </p:nvSpPr>
          <p:spPr>
            <a:xfrm>
              <a:off x="1890091"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テストデータの準備</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2" name="矢印: 五方向 41">
              <a:extLst>
                <a:ext uri="{FF2B5EF4-FFF2-40B4-BE49-F238E27FC236}">
                  <a16:creationId xmlns:a16="http://schemas.microsoft.com/office/drawing/2014/main" id="{94BA1474-7273-FAF6-F006-31066B7A40F3}"/>
                </a:ext>
              </a:extLst>
            </p:cNvPr>
            <p:cNvSpPr/>
            <p:nvPr/>
          </p:nvSpPr>
          <p:spPr>
            <a:xfrm>
              <a:off x="2472745"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実行手順の確認</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3" name="矢印: 五方向 42">
              <a:extLst>
                <a:ext uri="{FF2B5EF4-FFF2-40B4-BE49-F238E27FC236}">
                  <a16:creationId xmlns:a16="http://schemas.microsoft.com/office/drawing/2014/main" id="{386DCA2F-7D47-4287-1ECB-138662B1CFD1}"/>
                </a:ext>
              </a:extLst>
            </p:cNvPr>
            <p:cNvSpPr/>
            <p:nvPr/>
          </p:nvSpPr>
          <p:spPr>
            <a:xfrm>
              <a:off x="3057482"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ツールの準備</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4" name="矢印: 五方向 43">
              <a:extLst>
                <a:ext uri="{FF2B5EF4-FFF2-40B4-BE49-F238E27FC236}">
                  <a16:creationId xmlns:a16="http://schemas.microsoft.com/office/drawing/2014/main" id="{17A513A6-492C-8BDE-A097-61616563641A}"/>
                </a:ext>
              </a:extLst>
            </p:cNvPr>
            <p:cNvSpPr/>
            <p:nvPr/>
          </p:nvSpPr>
          <p:spPr>
            <a:xfrm>
              <a:off x="3646383"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実行スケジュール作成</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5" name="矢印: 五方向 44">
              <a:extLst>
                <a:ext uri="{FF2B5EF4-FFF2-40B4-BE49-F238E27FC236}">
                  <a16:creationId xmlns:a16="http://schemas.microsoft.com/office/drawing/2014/main" id="{9ABAFDC7-50F1-9618-DA81-AB4A901456FB}"/>
                </a:ext>
              </a:extLst>
            </p:cNvPr>
            <p:cNvSpPr/>
            <p:nvPr/>
          </p:nvSpPr>
          <p:spPr>
            <a:xfrm>
              <a:off x="4229037"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実行</a:t>
              </a: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46" name="正方形/長方形 45">
            <a:extLst>
              <a:ext uri="{FF2B5EF4-FFF2-40B4-BE49-F238E27FC236}">
                <a16:creationId xmlns:a16="http://schemas.microsoft.com/office/drawing/2014/main" id="{E87AB263-0053-6010-7696-888F500C378C}"/>
              </a:ext>
            </a:extLst>
          </p:cNvPr>
          <p:cNvSpPr/>
          <p:nvPr/>
        </p:nvSpPr>
        <p:spPr>
          <a:xfrm>
            <a:off x="8469734"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①</a:t>
            </a:r>
          </a:p>
        </p:txBody>
      </p:sp>
      <p:sp>
        <p:nvSpPr>
          <p:cNvPr id="47" name="正方形/長方形 46">
            <a:extLst>
              <a:ext uri="{FF2B5EF4-FFF2-40B4-BE49-F238E27FC236}">
                <a16:creationId xmlns:a16="http://schemas.microsoft.com/office/drawing/2014/main" id="{503D10A8-1311-721F-AC0D-6139E1475E6E}"/>
              </a:ext>
            </a:extLst>
          </p:cNvPr>
          <p:cNvSpPr/>
          <p:nvPr/>
        </p:nvSpPr>
        <p:spPr>
          <a:xfrm>
            <a:off x="9060718"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➁</a:t>
            </a:r>
          </a:p>
        </p:txBody>
      </p:sp>
      <p:sp>
        <p:nvSpPr>
          <p:cNvPr id="48" name="正方形/長方形 47">
            <a:extLst>
              <a:ext uri="{FF2B5EF4-FFF2-40B4-BE49-F238E27FC236}">
                <a16:creationId xmlns:a16="http://schemas.microsoft.com/office/drawing/2014/main" id="{F59EFA75-ED2C-14EB-3D26-6C7675E091B5}"/>
              </a:ext>
            </a:extLst>
          </p:cNvPr>
          <p:cNvSpPr/>
          <p:nvPr/>
        </p:nvSpPr>
        <p:spPr>
          <a:xfrm>
            <a:off x="9640496"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③</a:t>
            </a:r>
            <a:endParaRPr kumimoji="1" lang="ja-JP" altLang="en-US" sz="1400" dirty="0">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7BC7352B-2E53-5B9D-63FC-DFADABEA7CCE}"/>
              </a:ext>
            </a:extLst>
          </p:cNvPr>
          <p:cNvSpPr/>
          <p:nvPr/>
        </p:nvSpPr>
        <p:spPr>
          <a:xfrm>
            <a:off x="10219777"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④</a:t>
            </a:r>
            <a:endParaRPr kumimoji="1" lang="ja-JP" altLang="en-US" sz="1400" dirty="0">
              <a:latin typeface="Meiryo UI" panose="020B0604030504040204" pitchFamily="50" charset="-128"/>
              <a:ea typeface="Meiryo UI" panose="020B0604030504040204" pitchFamily="50" charset="-128"/>
            </a:endParaRPr>
          </a:p>
        </p:txBody>
      </p:sp>
      <p:sp>
        <p:nvSpPr>
          <p:cNvPr id="50" name="正方形/長方形 49">
            <a:extLst>
              <a:ext uri="{FF2B5EF4-FFF2-40B4-BE49-F238E27FC236}">
                <a16:creationId xmlns:a16="http://schemas.microsoft.com/office/drawing/2014/main" id="{EB74FC03-54CB-EDEE-FA5B-5AC62886F5A2}"/>
              </a:ext>
            </a:extLst>
          </p:cNvPr>
          <p:cNvSpPr/>
          <p:nvPr/>
        </p:nvSpPr>
        <p:spPr>
          <a:xfrm>
            <a:off x="10813077"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⑤</a:t>
            </a:r>
            <a:endParaRPr kumimoji="1" lang="ja-JP" altLang="en-US" sz="1400" dirty="0">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E73A325C-B81A-1410-8E8E-8BE6C3AFF6E4}"/>
              </a:ext>
            </a:extLst>
          </p:cNvPr>
          <p:cNvSpPr/>
          <p:nvPr/>
        </p:nvSpPr>
        <p:spPr>
          <a:xfrm>
            <a:off x="11390662" y="142736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⑥</a:t>
            </a:r>
          </a:p>
        </p:txBody>
      </p:sp>
      <p:sp>
        <p:nvSpPr>
          <p:cNvPr id="53" name="正方形/長方形 52">
            <a:extLst>
              <a:ext uri="{FF2B5EF4-FFF2-40B4-BE49-F238E27FC236}">
                <a16:creationId xmlns:a16="http://schemas.microsoft.com/office/drawing/2014/main" id="{BFF1BCC0-04F1-2528-D037-9C4A7E07A6DE}"/>
              </a:ext>
            </a:extLst>
          </p:cNvPr>
          <p:cNvSpPr/>
          <p:nvPr/>
        </p:nvSpPr>
        <p:spPr>
          <a:xfrm>
            <a:off x="1304683" y="3333884"/>
            <a:ext cx="3492000" cy="55690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indent="-228600">
              <a:buFont typeface="+mj-lt"/>
              <a:buAutoNum type="arabicPeriod"/>
            </a:pPr>
            <a:r>
              <a:rPr kumimoji="1" lang="ja-JP" altLang="en-US" sz="1200" dirty="0">
                <a:solidFill>
                  <a:schemeClr val="tx1"/>
                </a:solidFill>
                <a:latin typeface="Meiryo UI" panose="020B0604030504040204" pitchFamily="50" charset="-128"/>
                <a:ea typeface="Meiryo UI" panose="020B0604030504040204" pitchFamily="50" charset="-128"/>
              </a:rPr>
              <a:t>テストレベルを決める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28600" indent="-228600">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テストタイプを決める</a:t>
            </a:r>
            <a:endParaRPr lang="en-US" altLang="ja-JP" sz="1200" dirty="0">
              <a:solidFill>
                <a:schemeClr val="tx1"/>
              </a:solidFill>
              <a:latin typeface="Meiryo UI" panose="020B0604030504040204" pitchFamily="50" charset="-128"/>
              <a:ea typeface="Meiryo UI" panose="020B0604030504040204" pitchFamily="50" charset="-128"/>
            </a:endParaRPr>
          </a:p>
          <a:p>
            <a:pPr marL="228600" indent="-228600">
              <a:buFont typeface="+mj-lt"/>
              <a:buAutoNum type="arabicPeriod"/>
            </a:pPr>
            <a:r>
              <a:rPr kumimoji="1" lang="ja-JP" altLang="en-US" sz="1200" dirty="0">
                <a:solidFill>
                  <a:schemeClr val="tx1"/>
                </a:solidFill>
                <a:latin typeface="Meiryo UI" panose="020B0604030504040204" pitchFamily="50" charset="-128"/>
                <a:ea typeface="Meiryo UI" panose="020B0604030504040204" pitchFamily="50" charset="-128"/>
              </a:rPr>
              <a:t>テストのやり方を決める</a:t>
            </a:r>
          </a:p>
        </p:txBody>
      </p:sp>
      <p:sp>
        <p:nvSpPr>
          <p:cNvPr id="55" name="正方形/長方形 54">
            <a:extLst>
              <a:ext uri="{FF2B5EF4-FFF2-40B4-BE49-F238E27FC236}">
                <a16:creationId xmlns:a16="http://schemas.microsoft.com/office/drawing/2014/main" id="{A0DB62EE-E08D-91E5-8034-058E86B6B8A8}"/>
              </a:ext>
            </a:extLst>
          </p:cNvPr>
          <p:cNvSpPr/>
          <p:nvPr/>
        </p:nvSpPr>
        <p:spPr>
          <a:xfrm>
            <a:off x="1304683" y="3994621"/>
            <a:ext cx="3492000" cy="70387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0000" tIns="180000" bIns="90000"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テスト設計以降の各タスクの役割分担を決める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役割分担粒度の例：テストケースの作成、テストデータの作成、テスト環境の構築、テスト実行など</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86584C38-DEC0-1722-98DF-DBD98823FBBF}"/>
              </a:ext>
            </a:extLst>
          </p:cNvPr>
          <p:cNvSpPr/>
          <p:nvPr/>
        </p:nvSpPr>
        <p:spPr>
          <a:xfrm>
            <a:off x="1304683" y="4901052"/>
            <a:ext cx="3492000" cy="43254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テスト環境やテストツールなどテスト開始前に準備が必要となるものを洗い出す。</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DB33D4B0-798D-8B62-F152-79C55497D2B2}"/>
              </a:ext>
            </a:extLst>
          </p:cNvPr>
          <p:cNvSpPr/>
          <p:nvPr/>
        </p:nvSpPr>
        <p:spPr>
          <a:xfrm>
            <a:off x="1304683" y="5450478"/>
            <a:ext cx="3492000" cy="6684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180000" bIns="90000"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各作業や各成果物の作成に要する期間を見積もる。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④で洗い出したテスト環境やツールの入手、セットアップの計画もスケジュールに織り込む。</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61" name="正方形/長方形 60">
            <a:extLst>
              <a:ext uri="{FF2B5EF4-FFF2-40B4-BE49-F238E27FC236}">
                <a16:creationId xmlns:a16="http://schemas.microsoft.com/office/drawing/2014/main" id="{73D6EA03-6B32-1ADA-ABB6-B2BAFE6FBF8D}"/>
              </a:ext>
            </a:extLst>
          </p:cNvPr>
          <p:cNvSpPr/>
          <p:nvPr/>
        </p:nvSpPr>
        <p:spPr>
          <a:xfrm>
            <a:off x="1304683" y="6296738"/>
            <a:ext cx="3492000" cy="40833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テスト中の管理ルールや管理方法を決める。</a:t>
            </a:r>
            <a:br>
              <a:rPr lang="en-US" altLang="ja-JP" sz="1200" dirty="0">
                <a:solidFill>
                  <a:schemeClr val="tx1"/>
                </a:solidFill>
                <a:latin typeface="Meiryo UI" panose="020B0604030504040204" pitchFamily="50" charset="-128"/>
                <a:ea typeface="Meiryo UI" panose="020B0604030504040204" pitchFamily="50" charset="-128"/>
              </a:rPr>
            </a:br>
            <a:r>
              <a:rPr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テスト進捗・不具合記録などのルールや管理方法</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
        <p:nvSpPr>
          <p:cNvPr id="62" name="正方形/長方形 61">
            <a:extLst>
              <a:ext uri="{FF2B5EF4-FFF2-40B4-BE49-F238E27FC236}">
                <a16:creationId xmlns:a16="http://schemas.microsoft.com/office/drawing/2014/main" id="{F9E3AAAB-B799-C794-DA82-FEC515CB26C9}"/>
              </a:ext>
            </a:extLst>
          </p:cNvPr>
          <p:cNvSpPr/>
          <p:nvPr/>
        </p:nvSpPr>
        <p:spPr>
          <a:xfrm>
            <a:off x="1304683" y="6148166"/>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⑥</a:t>
            </a:r>
            <a:r>
              <a:rPr lang="ja-JP" altLang="en-US" sz="1400" dirty="0">
                <a:latin typeface="Meiryo UI" panose="020B0604030504040204" pitchFamily="50" charset="-128"/>
                <a:ea typeface="Meiryo UI" panose="020B0604030504040204" pitchFamily="50" charset="-128"/>
              </a:rPr>
              <a:t>管理方針の決定</a:t>
            </a:r>
            <a:endParaRPr kumimoji="1" lang="ja-JP" altLang="en-US" sz="1400" dirty="0">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76DBB483-A5A7-8BBA-BE17-9AD695450F91}"/>
              </a:ext>
            </a:extLst>
          </p:cNvPr>
          <p:cNvSpPr/>
          <p:nvPr/>
        </p:nvSpPr>
        <p:spPr>
          <a:xfrm>
            <a:off x="1304683" y="5358375"/>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⑤スケジュール</a:t>
            </a:r>
            <a:r>
              <a:rPr lang="ja-JP" altLang="en-US" sz="1400" dirty="0">
                <a:latin typeface="Meiryo UI" panose="020B0604030504040204" pitchFamily="50" charset="-128"/>
                <a:ea typeface="Meiryo UI" panose="020B0604030504040204" pitchFamily="50" charset="-128"/>
              </a:rPr>
              <a:t>の決定</a:t>
            </a:r>
            <a:endParaRPr kumimoji="1" lang="ja-JP" altLang="en-US" sz="14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3EDF6239-1E62-5686-2980-4D206598231D}"/>
              </a:ext>
            </a:extLst>
          </p:cNvPr>
          <p:cNvSpPr/>
          <p:nvPr/>
        </p:nvSpPr>
        <p:spPr>
          <a:xfrm>
            <a:off x="1304683" y="4759390"/>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④準備対象の洗い出し</a:t>
            </a:r>
          </a:p>
        </p:txBody>
      </p:sp>
      <p:sp>
        <p:nvSpPr>
          <p:cNvPr id="65" name="正方形/長方形 64">
            <a:extLst>
              <a:ext uri="{FF2B5EF4-FFF2-40B4-BE49-F238E27FC236}">
                <a16:creationId xmlns:a16="http://schemas.microsoft.com/office/drawing/2014/main" id="{EE68E5B0-39CD-F554-B672-2F708603D4B0}"/>
              </a:ext>
            </a:extLst>
          </p:cNvPr>
          <p:cNvSpPr/>
          <p:nvPr/>
        </p:nvSpPr>
        <p:spPr>
          <a:xfrm>
            <a:off x="1304683" y="3936160"/>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③役割分担の決定</a:t>
            </a:r>
            <a:endParaRPr kumimoji="1" lang="ja-JP" altLang="en-US" sz="14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D38B8290-42CB-EE1E-A6F6-55EB6D6B850E}"/>
              </a:ext>
            </a:extLst>
          </p:cNvPr>
          <p:cNvSpPr/>
          <p:nvPr/>
        </p:nvSpPr>
        <p:spPr>
          <a:xfrm>
            <a:off x="1304683" y="3164063"/>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➁テストのやり方の決定</a:t>
            </a:r>
          </a:p>
        </p:txBody>
      </p:sp>
      <p:sp>
        <p:nvSpPr>
          <p:cNvPr id="67" name="正方形/長方形 66">
            <a:extLst>
              <a:ext uri="{FF2B5EF4-FFF2-40B4-BE49-F238E27FC236}">
                <a16:creationId xmlns:a16="http://schemas.microsoft.com/office/drawing/2014/main" id="{C3E05C01-F1E7-F80E-B29E-6213C7CA5375}"/>
              </a:ext>
            </a:extLst>
          </p:cNvPr>
          <p:cNvSpPr/>
          <p:nvPr/>
        </p:nvSpPr>
        <p:spPr>
          <a:xfrm>
            <a:off x="1304683" y="2400225"/>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①テスト対象の決定</a:t>
            </a:r>
            <a:endParaRPr kumimoji="1" lang="ja-JP" altLang="en-US" sz="1400" dirty="0">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808CD968-3930-A123-A969-60440C51C293}"/>
              </a:ext>
            </a:extLst>
          </p:cNvPr>
          <p:cNvSpPr/>
          <p:nvPr/>
        </p:nvSpPr>
        <p:spPr>
          <a:xfrm>
            <a:off x="4873192" y="2561848"/>
            <a:ext cx="3492000" cy="263440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要件定義書やシステム仕様書など開発工程で作成される成果物を入手し、内容を確認をする。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不明点や曖昧な情報があれば開発者に問い合わせて不足情報を補完する。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必要に応じて、テスト担当者が主導してテストケース作成に必要な追加のドキュメントを作成する。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成果物以外に入手すべき情報</a:t>
            </a:r>
            <a:endParaRPr lang="en-US" altLang="ja-JP" sz="1200" dirty="0">
              <a:solidFill>
                <a:schemeClr val="tx1"/>
              </a:solidFill>
              <a:latin typeface="Meiryo UI" panose="020B0604030504040204" pitchFamily="50" charset="-128"/>
              <a:ea typeface="Meiryo UI" panose="020B0604030504040204" pitchFamily="50" charset="-128"/>
            </a:endParaRPr>
          </a:p>
          <a:p>
            <a:pPr marL="360363" lvl="1"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テスト工程よりも前に検出された不具合情報</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開発者が実施した単体テストやレビューの結果</a:t>
            </a:r>
            <a:r>
              <a:rPr kumimoji="1" lang="en-US" altLang="ja-JP" sz="1200" dirty="0">
                <a:solidFill>
                  <a:schemeClr val="tx1"/>
                </a:solidFill>
                <a:latin typeface="Meiryo UI" panose="020B0604030504040204" pitchFamily="50" charset="-128"/>
                <a:ea typeface="Meiryo UI" panose="020B0604030504040204" pitchFamily="50" charset="-128"/>
              </a:rPr>
              <a:t>)</a:t>
            </a:r>
          </a:p>
          <a:p>
            <a:pPr marL="360363" lvl="1"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プロジェクト中に発生した仕様変更の履歴</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60363" lvl="1"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開発者がユーザーやほかの開発者に行う問合せ一覧</a:t>
            </a:r>
            <a:endParaRPr lang="en-US" altLang="ja-JP" sz="1200" dirty="0">
              <a:solidFill>
                <a:schemeClr val="tx1"/>
              </a:solidFill>
              <a:latin typeface="Meiryo UI" panose="020B0604030504040204" pitchFamily="50" charset="-128"/>
              <a:ea typeface="Meiryo UI" panose="020B0604030504040204" pitchFamily="50" charset="-128"/>
            </a:endParaRPr>
          </a:p>
          <a:p>
            <a:pPr marL="360363" lvl="1"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開発中に特定した課題一覧</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60363" lvl="1"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類似システムの不具合情報</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69" name="正方形/長方形 68">
            <a:extLst>
              <a:ext uri="{FF2B5EF4-FFF2-40B4-BE49-F238E27FC236}">
                <a16:creationId xmlns:a16="http://schemas.microsoft.com/office/drawing/2014/main" id="{CF1BD79B-D8C0-9B14-948C-5D436372B014}"/>
              </a:ext>
            </a:extLst>
          </p:cNvPr>
          <p:cNvSpPr/>
          <p:nvPr/>
        </p:nvSpPr>
        <p:spPr>
          <a:xfrm>
            <a:off x="4873192" y="2400225"/>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①インプット情報の入手と確認</a:t>
            </a:r>
            <a:endParaRPr kumimoji="1" lang="ja-JP" altLang="en-US" sz="14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01CF775F-5171-516F-9AB9-A5709369E44C}"/>
              </a:ext>
            </a:extLst>
          </p:cNvPr>
          <p:cNvSpPr/>
          <p:nvPr/>
        </p:nvSpPr>
        <p:spPr>
          <a:xfrm>
            <a:off x="4873192" y="5375461"/>
            <a:ext cx="3492000" cy="6684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テスト範囲を決定する。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テスト観点</a:t>
            </a:r>
            <a:r>
              <a:rPr lang="ja-JP" altLang="en-US" sz="1200" dirty="0">
                <a:solidFill>
                  <a:schemeClr val="tx1"/>
                </a:solidFill>
                <a:latin typeface="Meiryo UI" panose="020B0604030504040204" pitchFamily="50" charset="-128"/>
                <a:ea typeface="Meiryo UI" panose="020B0604030504040204" pitchFamily="50" charset="-128"/>
              </a:rPr>
              <a:t>を決定する。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テスト条件を決定する。</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40336452-D6B4-B6D0-AC1D-EFE474AE14A4}"/>
              </a:ext>
            </a:extLst>
          </p:cNvPr>
          <p:cNvSpPr/>
          <p:nvPr/>
        </p:nvSpPr>
        <p:spPr>
          <a:xfrm>
            <a:off x="4873192" y="5213838"/>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➁テスト設計方針の決定</a:t>
            </a:r>
            <a:endParaRPr kumimoji="1" lang="ja-JP" altLang="en-US" sz="14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85CB8735-2FDB-05EF-DDBB-5C44504C6604}"/>
              </a:ext>
            </a:extLst>
          </p:cNvPr>
          <p:cNvSpPr/>
          <p:nvPr/>
        </p:nvSpPr>
        <p:spPr>
          <a:xfrm>
            <a:off x="4873192" y="6205488"/>
            <a:ext cx="3492000" cy="49958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テスト対象</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テスト観点・確認内容</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テスト条件</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テスト手順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期待値</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CF9D3202-6C83-CAB9-B4E1-48BCC92EE427}"/>
              </a:ext>
            </a:extLst>
          </p:cNvPr>
          <p:cNvSpPr/>
          <p:nvPr/>
        </p:nvSpPr>
        <p:spPr>
          <a:xfrm>
            <a:off x="4873192" y="6043865"/>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③テストケースの作成</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3915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7D90B7-5C30-A813-F379-281017F6D33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2EF9F16-97BE-19BC-E57D-3865CA0241D1}"/>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テスト設計</a:t>
            </a:r>
            <a:r>
              <a:rPr lang="en-US" altLang="ja-JP" dirty="0"/>
              <a:t>-</a:t>
            </a:r>
            <a:r>
              <a:rPr lang="ja-JP" altLang="en-US" dirty="0"/>
              <a:t>テストのやり方の決定</a:t>
            </a:r>
            <a:r>
              <a:rPr lang="en-US" altLang="ja-JP" dirty="0"/>
              <a:t>(</a:t>
            </a:r>
            <a:r>
              <a:rPr lang="ja-JP" altLang="en-US" dirty="0"/>
              <a:t>テストレベル・タイプ別の制約</a:t>
            </a:r>
            <a:r>
              <a:rPr lang="en-US" altLang="ja-JP" dirty="0"/>
              <a:t>)</a:t>
            </a:r>
            <a:endParaRPr kumimoji="1" lang="ja-JP" altLang="en-US" dirty="0"/>
          </a:p>
        </p:txBody>
      </p:sp>
      <p:sp>
        <p:nvSpPr>
          <p:cNvPr id="4" name="コンテンツ プレースホルダー 3">
            <a:extLst>
              <a:ext uri="{FF2B5EF4-FFF2-40B4-BE49-F238E27FC236}">
                <a16:creationId xmlns:a16="http://schemas.microsoft.com/office/drawing/2014/main" id="{FC7DE9AE-8931-FADE-F760-41E7687044A7}"/>
              </a:ext>
            </a:extLst>
          </p:cNvPr>
          <p:cNvSpPr>
            <a:spLocks noGrp="1"/>
          </p:cNvSpPr>
          <p:nvPr>
            <p:ph idx="13"/>
          </p:nvPr>
        </p:nvSpPr>
        <p:spPr/>
        <p:txBody>
          <a:bodyPr/>
          <a:lstStyle/>
          <a:p>
            <a:r>
              <a:rPr kumimoji="1" lang="en-US" altLang="ja-JP" dirty="0"/>
              <a:t>XXX</a:t>
            </a:r>
            <a:endParaRPr kumimoji="1" lang="ja-JP" altLang="en-US" dirty="0"/>
          </a:p>
        </p:txBody>
      </p:sp>
      <p:sp>
        <p:nvSpPr>
          <p:cNvPr id="7" name="コンテンツ プレースホルダー 6">
            <a:extLst>
              <a:ext uri="{FF2B5EF4-FFF2-40B4-BE49-F238E27FC236}">
                <a16:creationId xmlns:a16="http://schemas.microsoft.com/office/drawing/2014/main" id="{662F66D3-0D79-7FF3-D9E9-35DB5E9309C9}"/>
              </a:ext>
            </a:extLst>
          </p:cNvPr>
          <p:cNvSpPr>
            <a:spLocks noGrp="1"/>
          </p:cNvSpPr>
          <p:nvPr>
            <p:ph idx="1"/>
          </p:nvPr>
        </p:nvSpPr>
        <p:spPr>
          <a:xfrm>
            <a:off x="554668" y="1825625"/>
            <a:ext cx="4796228" cy="4351338"/>
          </a:xfrm>
        </p:spPr>
        <p:txBody>
          <a:bodyPr/>
          <a:lstStyle/>
          <a:p>
            <a:r>
              <a:rPr lang="ja-JP" altLang="en-US" dirty="0"/>
              <a:t>テスト設計方針の検討</a:t>
            </a:r>
            <a:endParaRPr lang="en-US" altLang="ja-JP" dirty="0"/>
          </a:p>
          <a:p>
            <a:pPr lvl="1"/>
            <a:r>
              <a:rPr lang="ja-JP" altLang="en-US" dirty="0"/>
              <a:t>テストケースを作る前に、どのようなテストケースを、どのように作成すべきかといった「テスト設計方針」を考える必要がある。特に、複数人でテストケースを作成する場合に重要だ。指針もなく作業を開始すると、担当者ごとの認識や知識の違いがそのまま成果物のばらつきに繋がってしまう。</a:t>
            </a:r>
            <a:endParaRPr lang="en-US" altLang="ja-JP" dirty="0"/>
          </a:p>
          <a:p>
            <a:pPr lvl="1"/>
            <a:r>
              <a:rPr lang="ja-JP" altLang="en-US" dirty="0"/>
              <a:t>記載がばらついたテストケース全体を把握して、妥当性や過不足をレビューするのは至難の業だ。必要なテストが抜けていたり、逆に効果の薄いテストを大量に作っていたりしても、レビュアーが見落としてしまう。そのままテスト実行に入ると、確認漏れや作業工数の予算超過といった恐れがある。そうした事態を避けるには、事前にテスト設計方針を検討して関係差に共有する取り組みが欠かせない。</a:t>
            </a:r>
            <a:endParaRPr lang="en-US" altLang="ja-JP" dirty="0"/>
          </a:p>
        </p:txBody>
      </p:sp>
    </p:spTree>
    <p:extLst>
      <p:ext uri="{BB962C8B-B14F-4D97-AF65-F5344CB8AC3E}">
        <p14:creationId xmlns:p14="http://schemas.microsoft.com/office/powerpoint/2010/main" val="3421642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矢印: 右 23">
            <a:extLst>
              <a:ext uri="{FF2B5EF4-FFF2-40B4-BE49-F238E27FC236}">
                <a16:creationId xmlns:a16="http://schemas.microsoft.com/office/drawing/2014/main" id="{92AED606-FE8A-C7D9-1A7E-98CB8A346EDD}"/>
              </a:ext>
            </a:extLst>
          </p:cNvPr>
          <p:cNvSpPr/>
          <p:nvPr/>
        </p:nvSpPr>
        <p:spPr>
          <a:xfrm rot="3600000">
            <a:off x="2076337" y="3841703"/>
            <a:ext cx="5306791" cy="484632"/>
          </a:xfrm>
          <a:prstGeom prst="rightArrow">
            <a:avLst/>
          </a:prstGeom>
          <a:solidFill>
            <a:schemeClr val="bg1">
              <a:lumMod val="7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0DBCF3C3-C1E5-142A-45B8-BB6178C062EE}"/>
              </a:ext>
            </a:extLst>
          </p:cNvPr>
          <p:cNvSpPr>
            <a:spLocks noGrp="1"/>
          </p:cNvSpPr>
          <p:nvPr>
            <p:ph type="title"/>
          </p:nvPr>
        </p:nvSpPr>
        <p:spPr/>
        <p:txBody>
          <a:bodyPr>
            <a:normAutofit/>
          </a:bodyPr>
          <a:lstStyle/>
          <a:p>
            <a:r>
              <a:rPr kumimoji="1" lang="en-US" altLang="ja-JP" b="0" dirty="0"/>
              <a:t>1 </a:t>
            </a:r>
            <a:r>
              <a:rPr kumimoji="1" lang="ja-JP" altLang="en-US" b="0" dirty="0"/>
              <a:t>テスト概要</a:t>
            </a:r>
            <a:br>
              <a:rPr kumimoji="1" lang="en-US" altLang="ja-JP" b="0" dirty="0"/>
            </a:br>
            <a:r>
              <a:rPr kumimoji="1" lang="en-US" altLang="ja-JP" dirty="0"/>
              <a:t>1.1</a:t>
            </a:r>
            <a:r>
              <a:rPr kumimoji="1" lang="ja-JP" altLang="en-US" dirty="0"/>
              <a:t>　テスト定義</a:t>
            </a:r>
            <a:r>
              <a:rPr kumimoji="1" lang="en-US" altLang="ja-JP" dirty="0"/>
              <a:t>(1/2)</a:t>
            </a:r>
            <a:endParaRPr kumimoji="1" lang="ja-JP" altLang="en-US" dirty="0"/>
          </a:p>
        </p:txBody>
      </p:sp>
      <p:sp>
        <p:nvSpPr>
          <p:cNvPr id="4" name="コンテンツ プレースホルダー 3">
            <a:extLst>
              <a:ext uri="{FF2B5EF4-FFF2-40B4-BE49-F238E27FC236}">
                <a16:creationId xmlns:a16="http://schemas.microsoft.com/office/drawing/2014/main" id="{3CC302B2-3BD2-0557-3C76-AA2A5C837265}"/>
              </a:ext>
            </a:extLst>
          </p:cNvPr>
          <p:cNvSpPr>
            <a:spLocks noGrp="1"/>
          </p:cNvSpPr>
          <p:nvPr>
            <p:ph idx="13"/>
          </p:nvPr>
        </p:nvSpPr>
        <p:spPr>
          <a:solidFill>
            <a:schemeClr val="bg2"/>
          </a:solidFill>
          <a:ln>
            <a:noFill/>
          </a:ln>
        </p:spPr>
        <p:txBody>
          <a:bodyPr/>
          <a:lstStyle/>
          <a:p>
            <a:pPr marL="0" indent="0">
              <a:buNone/>
            </a:pPr>
            <a:r>
              <a:rPr kumimoji="1" lang="ja-JP" altLang="en-US" dirty="0"/>
              <a:t>目的：テスト全容とテストで満たすべき上流工程を図式化し、テスト構造の認識を合わせる</a:t>
            </a:r>
            <a:endParaRPr kumimoji="1" lang="en-US" altLang="ja-JP" dirty="0"/>
          </a:p>
          <a:p>
            <a:pPr marL="0" indent="0">
              <a:buNone/>
            </a:pPr>
            <a:r>
              <a:rPr lang="ja-JP" altLang="en-US" dirty="0"/>
              <a:t>作業：</a:t>
            </a:r>
            <a:r>
              <a:rPr lang="en-US" altLang="ja-JP" dirty="0"/>
              <a:t>V</a:t>
            </a:r>
            <a:r>
              <a:rPr lang="ja-JP" altLang="en-US" dirty="0"/>
              <a:t>字モデルを載せ、上流・下流工程同士を紐づける。</a:t>
            </a:r>
            <a:r>
              <a:rPr lang="en-US" altLang="ja-JP" dirty="0"/>
              <a:t>XXXPG</a:t>
            </a:r>
            <a:r>
              <a:rPr lang="ja-JP" altLang="en-US" dirty="0"/>
              <a:t>の基本形は下記記載例の通り</a:t>
            </a:r>
            <a:endParaRPr kumimoji="1" lang="ja-JP" altLang="en-US" dirty="0"/>
          </a:p>
        </p:txBody>
      </p:sp>
      <p:sp>
        <p:nvSpPr>
          <p:cNvPr id="11" name="正方形/長方形 10">
            <a:extLst>
              <a:ext uri="{FF2B5EF4-FFF2-40B4-BE49-F238E27FC236}">
                <a16:creationId xmlns:a16="http://schemas.microsoft.com/office/drawing/2014/main" id="{5C25C312-3745-6528-1D17-2900A0241F03}"/>
              </a:ext>
            </a:extLst>
          </p:cNvPr>
          <p:cNvSpPr/>
          <p:nvPr/>
        </p:nvSpPr>
        <p:spPr>
          <a:xfrm>
            <a:off x="6675541" y="6102392"/>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ea typeface="Meiryo UI" panose="020B0400000000000000"/>
              </a:rPr>
              <a:t>開発</a:t>
            </a:r>
          </a:p>
        </p:txBody>
      </p:sp>
      <p:grpSp>
        <p:nvGrpSpPr>
          <p:cNvPr id="30" name="グループ化 29">
            <a:extLst>
              <a:ext uri="{FF2B5EF4-FFF2-40B4-BE49-F238E27FC236}">
                <a16:creationId xmlns:a16="http://schemas.microsoft.com/office/drawing/2014/main" id="{A9815563-389E-CB4C-94DD-6FAC4ED372D8}"/>
              </a:ext>
            </a:extLst>
          </p:cNvPr>
          <p:cNvGrpSpPr/>
          <p:nvPr/>
        </p:nvGrpSpPr>
        <p:grpSpPr>
          <a:xfrm>
            <a:off x="2980716" y="2068908"/>
            <a:ext cx="1791050" cy="720000"/>
            <a:chOff x="1606492" y="2127276"/>
            <a:chExt cx="1791050" cy="574574"/>
          </a:xfrm>
        </p:grpSpPr>
        <p:sp>
          <p:nvSpPr>
            <p:cNvPr id="7" name="正方形/長方形 6">
              <a:extLst>
                <a:ext uri="{FF2B5EF4-FFF2-40B4-BE49-F238E27FC236}">
                  <a16:creationId xmlns:a16="http://schemas.microsoft.com/office/drawing/2014/main" id="{4E94E71F-9BAF-1C97-35A8-013050D092A9}"/>
                </a:ext>
              </a:extLst>
            </p:cNvPr>
            <p:cNvSpPr/>
            <p:nvPr/>
          </p:nvSpPr>
          <p:spPr>
            <a:xfrm>
              <a:off x="1606492" y="2127276"/>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ea typeface="Meiryo UI" panose="020B0400000000000000"/>
                </a:rPr>
                <a:t>要求定義</a:t>
              </a:r>
            </a:p>
          </p:txBody>
        </p:sp>
        <p:sp>
          <p:nvSpPr>
            <p:cNvPr id="16" name="四角形: 角を丸くする 15">
              <a:extLst>
                <a:ext uri="{FF2B5EF4-FFF2-40B4-BE49-F238E27FC236}">
                  <a16:creationId xmlns:a16="http://schemas.microsoft.com/office/drawing/2014/main" id="{CC41B556-F9CB-BF69-AD2F-ACABA56784C9}"/>
                </a:ext>
              </a:extLst>
            </p:cNvPr>
            <p:cNvSpPr/>
            <p:nvPr/>
          </p:nvSpPr>
          <p:spPr>
            <a:xfrm>
              <a:off x="2336334" y="2456041"/>
              <a:ext cx="1061208" cy="245809"/>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a typeface="Meiryo UI" panose="020B0400000000000000"/>
                </a:rPr>
                <a:t>分析・評価</a:t>
              </a:r>
            </a:p>
          </p:txBody>
        </p:sp>
      </p:grpSp>
      <p:sp>
        <p:nvSpPr>
          <p:cNvPr id="29" name="四角形: 角を丸くする 28">
            <a:extLst>
              <a:ext uri="{FF2B5EF4-FFF2-40B4-BE49-F238E27FC236}">
                <a16:creationId xmlns:a16="http://schemas.microsoft.com/office/drawing/2014/main" id="{FED20B92-EB6A-CF60-398A-D102D6BE271E}"/>
              </a:ext>
            </a:extLst>
          </p:cNvPr>
          <p:cNvSpPr/>
          <p:nvPr/>
        </p:nvSpPr>
        <p:spPr>
          <a:xfrm>
            <a:off x="315932" y="1764648"/>
            <a:ext cx="1412468" cy="327172"/>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bg1"/>
                </a:solidFill>
                <a:ea typeface="Meiryo UI" panose="020B0400000000000000"/>
              </a:rPr>
              <a:t>PJ</a:t>
            </a:r>
            <a:r>
              <a:rPr lang="ja-JP" altLang="en-US" sz="1400" b="1" dirty="0">
                <a:solidFill>
                  <a:schemeClr val="bg1"/>
                </a:solidFill>
                <a:ea typeface="Meiryo UI" panose="020B0400000000000000"/>
              </a:rPr>
              <a:t>立上げ</a:t>
            </a:r>
            <a:endParaRPr kumimoji="1" lang="en-US" altLang="ja-JP" sz="1400" b="1" dirty="0">
              <a:solidFill>
                <a:schemeClr val="bg1"/>
              </a:solidFill>
              <a:ea typeface="Meiryo UI" panose="020B0400000000000000"/>
            </a:endParaRPr>
          </a:p>
        </p:txBody>
      </p:sp>
      <p:grpSp>
        <p:nvGrpSpPr>
          <p:cNvPr id="27" name="グループ化 26">
            <a:extLst>
              <a:ext uri="{FF2B5EF4-FFF2-40B4-BE49-F238E27FC236}">
                <a16:creationId xmlns:a16="http://schemas.microsoft.com/office/drawing/2014/main" id="{FE683A26-64B8-8FD1-02B2-88D4FD3C76CB}"/>
              </a:ext>
            </a:extLst>
          </p:cNvPr>
          <p:cNvGrpSpPr/>
          <p:nvPr/>
        </p:nvGrpSpPr>
        <p:grpSpPr>
          <a:xfrm>
            <a:off x="3554294" y="3107597"/>
            <a:ext cx="1841384" cy="720000"/>
            <a:chOff x="1996581" y="2856564"/>
            <a:chExt cx="1841384" cy="578694"/>
          </a:xfrm>
        </p:grpSpPr>
        <p:sp>
          <p:nvSpPr>
            <p:cNvPr id="8" name="正方形/長方形 7">
              <a:extLst>
                <a:ext uri="{FF2B5EF4-FFF2-40B4-BE49-F238E27FC236}">
                  <a16:creationId xmlns:a16="http://schemas.microsoft.com/office/drawing/2014/main" id="{943A453B-C248-86C2-A6EC-FFF717932EE0}"/>
                </a:ext>
              </a:extLst>
            </p:cNvPr>
            <p:cNvSpPr/>
            <p:nvPr/>
          </p:nvSpPr>
          <p:spPr>
            <a:xfrm>
              <a:off x="1996581" y="2856564"/>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ea typeface="Meiryo UI" panose="020B0400000000000000"/>
                </a:rPr>
                <a:t>要件定義</a:t>
              </a:r>
              <a:endParaRPr kumimoji="1" lang="ja-JP" altLang="en-US" sz="1400" dirty="0">
                <a:solidFill>
                  <a:schemeClr val="tx1"/>
                </a:solidFill>
                <a:ea typeface="Meiryo UI" panose="020B0400000000000000"/>
              </a:endParaRPr>
            </a:p>
          </p:txBody>
        </p:sp>
        <p:sp>
          <p:nvSpPr>
            <p:cNvPr id="17" name="四角形: 角を丸くする 16">
              <a:extLst>
                <a:ext uri="{FF2B5EF4-FFF2-40B4-BE49-F238E27FC236}">
                  <a16:creationId xmlns:a16="http://schemas.microsoft.com/office/drawing/2014/main" id="{2FE22DA2-2ED1-B6CC-20D2-9C21B807D241}"/>
                </a:ext>
              </a:extLst>
            </p:cNvPr>
            <p:cNvSpPr/>
            <p:nvPr/>
          </p:nvSpPr>
          <p:spPr>
            <a:xfrm>
              <a:off x="2776757" y="3189449"/>
              <a:ext cx="1061208" cy="245809"/>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a typeface="Meiryo UI" panose="020B0400000000000000"/>
                </a:rPr>
                <a:t>分析・評価</a:t>
              </a:r>
            </a:p>
          </p:txBody>
        </p:sp>
      </p:grpSp>
      <p:grpSp>
        <p:nvGrpSpPr>
          <p:cNvPr id="26" name="グループ化 25">
            <a:extLst>
              <a:ext uri="{FF2B5EF4-FFF2-40B4-BE49-F238E27FC236}">
                <a16:creationId xmlns:a16="http://schemas.microsoft.com/office/drawing/2014/main" id="{AEA7D470-ADA2-BD53-BF06-05223E2B6A3E}"/>
              </a:ext>
            </a:extLst>
          </p:cNvPr>
          <p:cNvGrpSpPr/>
          <p:nvPr/>
        </p:nvGrpSpPr>
        <p:grpSpPr>
          <a:xfrm>
            <a:off x="4178206" y="4150406"/>
            <a:ext cx="1868648" cy="720000"/>
            <a:chOff x="2441198" y="3585852"/>
            <a:chExt cx="1868648" cy="582814"/>
          </a:xfrm>
        </p:grpSpPr>
        <p:sp>
          <p:nvSpPr>
            <p:cNvPr id="9" name="正方形/長方形 8">
              <a:extLst>
                <a:ext uri="{FF2B5EF4-FFF2-40B4-BE49-F238E27FC236}">
                  <a16:creationId xmlns:a16="http://schemas.microsoft.com/office/drawing/2014/main" id="{96B4EC28-5ECF-6DDF-61F3-E2A04C6F40E3}"/>
                </a:ext>
              </a:extLst>
            </p:cNvPr>
            <p:cNvSpPr/>
            <p:nvPr/>
          </p:nvSpPr>
          <p:spPr>
            <a:xfrm>
              <a:off x="2441198" y="3585852"/>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ea typeface="Meiryo UI" panose="020B0400000000000000"/>
                </a:rPr>
                <a:t>基本設計</a:t>
              </a:r>
            </a:p>
          </p:txBody>
        </p:sp>
        <p:sp>
          <p:nvSpPr>
            <p:cNvPr id="18" name="四角形: 角を丸くする 17">
              <a:extLst>
                <a:ext uri="{FF2B5EF4-FFF2-40B4-BE49-F238E27FC236}">
                  <a16:creationId xmlns:a16="http://schemas.microsoft.com/office/drawing/2014/main" id="{DC39E01E-C773-B08D-F99C-894F0F0608AC}"/>
                </a:ext>
              </a:extLst>
            </p:cNvPr>
            <p:cNvSpPr/>
            <p:nvPr/>
          </p:nvSpPr>
          <p:spPr>
            <a:xfrm>
              <a:off x="3248638" y="3922857"/>
              <a:ext cx="1061208" cy="245809"/>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a typeface="Meiryo UI" panose="020B0400000000000000"/>
                </a:rPr>
                <a:t>分析・評価</a:t>
              </a:r>
            </a:p>
          </p:txBody>
        </p:sp>
      </p:grpSp>
      <p:grpSp>
        <p:nvGrpSpPr>
          <p:cNvPr id="25" name="グループ化 24">
            <a:extLst>
              <a:ext uri="{FF2B5EF4-FFF2-40B4-BE49-F238E27FC236}">
                <a16:creationId xmlns:a16="http://schemas.microsoft.com/office/drawing/2014/main" id="{E87AD851-5172-1F11-553F-5E67EAC53AD8}"/>
              </a:ext>
            </a:extLst>
          </p:cNvPr>
          <p:cNvGrpSpPr/>
          <p:nvPr/>
        </p:nvGrpSpPr>
        <p:grpSpPr>
          <a:xfrm>
            <a:off x="4829381" y="5197335"/>
            <a:ext cx="1868648" cy="720000"/>
            <a:chOff x="3455157" y="5255703"/>
            <a:chExt cx="1868648" cy="554904"/>
          </a:xfrm>
        </p:grpSpPr>
        <p:sp>
          <p:nvSpPr>
            <p:cNvPr id="10" name="正方形/長方形 9">
              <a:extLst>
                <a:ext uri="{FF2B5EF4-FFF2-40B4-BE49-F238E27FC236}">
                  <a16:creationId xmlns:a16="http://schemas.microsoft.com/office/drawing/2014/main" id="{0A287780-9C44-0E2B-9D48-103DF694D957}"/>
                </a:ext>
              </a:extLst>
            </p:cNvPr>
            <p:cNvSpPr/>
            <p:nvPr/>
          </p:nvSpPr>
          <p:spPr>
            <a:xfrm>
              <a:off x="3455157" y="5255703"/>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ea typeface="Meiryo UI" panose="020B0400000000000000"/>
                </a:rPr>
                <a:t>詳細</a:t>
              </a:r>
              <a:r>
                <a:rPr kumimoji="1" lang="ja-JP" altLang="en-US" sz="1400" dirty="0">
                  <a:solidFill>
                    <a:schemeClr val="tx1"/>
                  </a:solidFill>
                  <a:ea typeface="Meiryo UI" panose="020B0400000000000000"/>
                </a:rPr>
                <a:t>設計</a:t>
              </a:r>
            </a:p>
          </p:txBody>
        </p:sp>
        <p:sp>
          <p:nvSpPr>
            <p:cNvPr id="19" name="四角形: 角を丸くする 18">
              <a:extLst>
                <a:ext uri="{FF2B5EF4-FFF2-40B4-BE49-F238E27FC236}">
                  <a16:creationId xmlns:a16="http://schemas.microsoft.com/office/drawing/2014/main" id="{6DC43C87-3645-7A19-7C08-F207F996288F}"/>
                </a:ext>
              </a:extLst>
            </p:cNvPr>
            <p:cNvSpPr/>
            <p:nvPr/>
          </p:nvSpPr>
          <p:spPr>
            <a:xfrm>
              <a:off x="4262597" y="5564798"/>
              <a:ext cx="1061208" cy="245809"/>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a typeface="Meiryo UI" panose="020B0400000000000000"/>
                </a:rPr>
                <a:t>分析・評価</a:t>
              </a:r>
            </a:p>
          </p:txBody>
        </p:sp>
      </p:grpSp>
      <p:sp>
        <p:nvSpPr>
          <p:cNvPr id="31" name="矢印: 右 30">
            <a:extLst>
              <a:ext uri="{FF2B5EF4-FFF2-40B4-BE49-F238E27FC236}">
                <a16:creationId xmlns:a16="http://schemas.microsoft.com/office/drawing/2014/main" id="{631E7331-4140-62C8-1630-C749B0856770}"/>
              </a:ext>
            </a:extLst>
          </p:cNvPr>
          <p:cNvSpPr/>
          <p:nvPr/>
        </p:nvSpPr>
        <p:spPr>
          <a:xfrm rot="-3600000">
            <a:off x="7088778" y="3781706"/>
            <a:ext cx="5344797" cy="484632"/>
          </a:xfrm>
          <a:prstGeom prst="rightArrow">
            <a:avLst/>
          </a:prstGeom>
          <a:solidFill>
            <a:schemeClr val="bg1">
              <a:lumMod val="7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3" name="グループ化 32">
            <a:extLst>
              <a:ext uri="{FF2B5EF4-FFF2-40B4-BE49-F238E27FC236}">
                <a16:creationId xmlns:a16="http://schemas.microsoft.com/office/drawing/2014/main" id="{BA593432-F2AF-E3EB-8E96-4ED9248E7FA0}"/>
              </a:ext>
            </a:extLst>
          </p:cNvPr>
          <p:cNvGrpSpPr/>
          <p:nvPr/>
        </p:nvGrpSpPr>
        <p:grpSpPr>
          <a:xfrm>
            <a:off x="8276368" y="5196583"/>
            <a:ext cx="1732325" cy="720000"/>
            <a:chOff x="6890158" y="4315141"/>
            <a:chExt cx="1732325" cy="554904"/>
          </a:xfrm>
        </p:grpSpPr>
        <p:sp>
          <p:nvSpPr>
            <p:cNvPr id="15" name="正方形/長方形 14">
              <a:extLst>
                <a:ext uri="{FF2B5EF4-FFF2-40B4-BE49-F238E27FC236}">
                  <a16:creationId xmlns:a16="http://schemas.microsoft.com/office/drawing/2014/main" id="{98624E08-A7FC-D515-68B2-2AA77A0C5718}"/>
                </a:ext>
              </a:extLst>
            </p:cNvPr>
            <p:cNvSpPr/>
            <p:nvPr/>
          </p:nvSpPr>
          <p:spPr>
            <a:xfrm>
              <a:off x="6890158" y="4315141"/>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ea typeface="Meiryo UI" panose="020B0400000000000000"/>
                </a:rPr>
                <a:t>単体テスト</a:t>
              </a:r>
            </a:p>
          </p:txBody>
        </p:sp>
        <p:sp>
          <p:nvSpPr>
            <p:cNvPr id="23" name="四角形: 角を丸くする 22">
              <a:extLst>
                <a:ext uri="{FF2B5EF4-FFF2-40B4-BE49-F238E27FC236}">
                  <a16:creationId xmlns:a16="http://schemas.microsoft.com/office/drawing/2014/main" id="{24F5514A-57B8-5806-AA67-85EEDB251998}"/>
                </a:ext>
              </a:extLst>
            </p:cNvPr>
            <p:cNvSpPr/>
            <p:nvPr/>
          </p:nvSpPr>
          <p:spPr>
            <a:xfrm>
              <a:off x="7561275" y="4624236"/>
              <a:ext cx="1061208" cy="245809"/>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a typeface="Meiryo UI" panose="020B0400000000000000"/>
                </a:rPr>
                <a:t>分析・評価</a:t>
              </a:r>
            </a:p>
          </p:txBody>
        </p:sp>
      </p:grpSp>
      <p:grpSp>
        <p:nvGrpSpPr>
          <p:cNvPr id="34" name="グループ化 33">
            <a:extLst>
              <a:ext uri="{FF2B5EF4-FFF2-40B4-BE49-F238E27FC236}">
                <a16:creationId xmlns:a16="http://schemas.microsoft.com/office/drawing/2014/main" id="{F835D238-8422-5DA3-CE65-B52CBE3899EC}"/>
              </a:ext>
            </a:extLst>
          </p:cNvPr>
          <p:cNvGrpSpPr/>
          <p:nvPr/>
        </p:nvGrpSpPr>
        <p:grpSpPr>
          <a:xfrm>
            <a:off x="8868909" y="4152307"/>
            <a:ext cx="1730230" cy="720000"/>
            <a:chOff x="7729056" y="3668086"/>
            <a:chExt cx="1730230" cy="539527"/>
          </a:xfrm>
        </p:grpSpPr>
        <p:sp>
          <p:nvSpPr>
            <p:cNvPr id="14" name="正方形/長方形 13">
              <a:extLst>
                <a:ext uri="{FF2B5EF4-FFF2-40B4-BE49-F238E27FC236}">
                  <a16:creationId xmlns:a16="http://schemas.microsoft.com/office/drawing/2014/main" id="{F344D9B0-D44C-02EE-9AA9-B07849969C25}"/>
                </a:ext>
              </a:extLst>
            </p:cNvPr>
            <p:cNvSpPr/>
            <p:nvPr/>
          </p:nvSpPr>
          <p:spPr>
            <a:xfrm>
              <a:off x="7729056" y="3668086"/>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ea typeface="Meiryo UI" panose="020B0400000000000000"/>
                </a:rPr>
                <a:t>結合テスト</a:t>
              </a:r>
              <a:endParaRPr kumimoji="1" lang="ja-JP" altLang="en-US" sz="1400" dirty="0">
                <a:solidFill>
                  <a:schemeClr val="tx1"/>
                </a:solidFill>
                <a:ea typeface="Meiryo UI" panose="020B0400000000000000"/>
              </a:endParaRPr>
            </a:p>
          </p:txBody>
        </p:sp>
        <p:sp>
          <p:nvSpPr>
            <p:cNvPr id="22" name="四角形: 角を丸くする 21">
              <a:extLst>
                <a:ext uri="{FF2B5EF4-FFF2-40B4-BE49-F238E27FC236}">
                  <a16:creationId xmlns:a16="http://schemas.microsoft.com/office/drawing/2014/main" id="{D4FCAA4C-A91E-1F7A-1FD5-F748199D604E}"/>
                </a:ext>
              </a:extLst>
            </p:cNvPr>
            <p:cNvSpPr/>
            <p:nvPr/>
          </p:nvSpPr>
          <p:spPr>
            <a:xfrm>
              <a:off x="8398078" y="3961804"/>
              <a:ext cx="1061208" cy="245809"/>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a typeface="Meiryo UI" panose="020B0400000000000000"/>
                </a:rPr>
                <a:t>分析・評価</a:t>
              </a:r>
            </a:p>
          </p:txBody>
        </p:sp>
      </p:grpSp>
      <p:grpSp>
        <p:nvGrpSpPr>
          <p:cNvPr id="35" name="グループ化 34">
            <a:extLst>
              <a:ext uri="{FF2B5EF4-FFF2-40B4-BE49-F238E27FC236}">
                <a16:creationId xmlns:a16="http://schemas.microsoft.com/office/drawing/2014/main" id="{3A038F75-CF55-AE0D-7DE6-A5FC553A0837}"/>
              </a:ext>
            </a:extLst>
          </p:cNvPr>
          <p:cNvGrpSpPr/>
          <p:nvPr/>
        </p:nvGrpSpPr>
        <p:grpSpPr>
          <a:xfrm>
            <a:off x="9537931" y="3108031"/>
            <a:ext cx="1730230" cy="720000"/>
            <a:chOff x="8857376" y="2850159"/>
            <a:chExt cx="1730230" cy="585099"/>
          </a:xfrm>
        </p:grpSpPr>
        <p:sp>
          <p:nvSpPr>
            <p:cNvPr id="13" name="正方形/長方形 12">
              <a:extLst>
                <a:ext uri="{FF2B5EF4-FFF2-40B4-BE49-F238E27FC236}">
                  <a16:creationId xmlns:a16="http://schemas.microsoft.com/office/drawing/2014/main" id="{2E30FA4D-1037-84FF-7AE9-D9A10B165D1D}"/>
                </a:ext>
              </a:extLst>
            </p:cNvPr>
            <p:cNvSpPr/>
            <p:nvPr/>
          </p:nvSpPr>
          <p:spPr>
            <a:xfrm>
              <a:off x="8857376" y="2850159"/>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ea typeface="Meiryo UI" panose="020B0400000000000000"/>
                </a:rPr>
                <a:t>システムテスト</a:t>
              </a:r>
            </a:p>
          </p:txBody>
        </p:sp>
        <p:sp>
          <p:nvSpPr>
            <p:cNvPr id="21" name="四角形: 角を丸くする 20">
              <a:extLst>
                <a:ext uri="{FF2B5EF4-FFF2-40B4-BE49-F238E27FC236}">
                  <a16:creationId xmlns:a16="http://schemas.microsoft.com/office/drawing/2014/main" id="{B29DA2E0-5B47-58F9-B46B-734055C64EE8}"/>
                </a:ext>
              </a:extLst>
            </p:cNvPr>
            <p:cNvSpPr/>
            <p:nvPr/>
          </p:nvSpPr>
          <p:spPr>
            <a:xfrm>
              <a:off x="9526398" y="3189449"/>
              <a:ext cx="1061208" cy="245809"/>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a typeface="Meiryo UI" panose="020B0400000000000000"/>
                </a:rPr>
                <a:t>分析・評価</a:t>
              </a:r>
            </a:p>
          </p:txBody>
        </p:sp>
      </p:grpSp>
      <p:grpSp>
        <p:nvGrpSpPr>
          <p:cNvPr id="36" name="グループ化 35">
            <a:extLst>
              <a:ext uri="{FF2B5EF4-FFF2-40B4-BE49-F238E27FC236}">
                <a16:creationId xmlns:a16="http://schemas.microsoft.com/office/drawing/2014/main" id="{3D0C4054-49BE-7B1E-262F-B72404E8A4A2}"/>
              </a:ext>
            </a:extLst>
          </p:cNvPr>
          <p:cNvGrpSpPr/>
          <p:nvPr/>
        </p:nvGrpSpPr>
        <p:grpSpPr>
          <a:xfrm>
            <a:off x="10008693" y="2063755"/>
            <a:ext cx="1868648" cy="720000"/>
            <a:chOff x="9645941" y="2055302"/>
            <a:chExt cx="1868648" cy="646548"/>
          </a:xfrm>
        </p:grpSpPr>
        <p:sp>
          <p:nvSpPr>
            <p:cNvPr id="12" name="正方形/長方形 11">
              <a:extLst>
                <a:ext uri="{FF2B5EF4-FFF2-40B4-BE49-F238E27FC236}">
                  <a16:creationId xmlns:a16="http://schemas.microsoft.com/office/drawing/2014/main" id="{F8C7B52C-56CA-5BEE-CB94-D7C09E2416B9}"/>
                </a:ext>
              </a:extLst>
            </p:cNvPr>
            <p:cNvSpPr/>
            <p:nvPr/>
          </p:nvSpPr>
          <p:spPr>
            <a:xfrm>
              <a:off x="9645941" y="2055302"/>
              <a:ext cx="1338044" cy="432000"/>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ea typeface="Meiryo UI" panose="020B0400000000000000"/>
                </a:rPr>
                <a:t>ユーザー受入テスト</a:t>
              </a:r>
            </a:p>
          </p:txBody>
        </p:sp>
        <p:sp>
          <p:nvSpPr>
            <p:cNvPr id="20" name="四角形: 角を丸くする 19">
              <a:extLst>
                <a:ext uri="{FF2B5EF4-FFF2-40B4-BE49-F238E27FC236}">
                  <a16:creationId xmlns:a16="http://schemas.microsoft.com/office/drawing/2014/main" id="{DC16D078-6C1A-F9F0-4DA5-BC8B1DD143E1}"/>
                </a:ext>
              </a:extLst>
            </p:cNvPr>
            <p:cNvSpPr/>
            <p:nvPr/>
          </p:nvSpPr>
          <p:spPr>
            <a:xfrm>
              <a:off x="10453381" y="2456041"/>
              <a:ext cx="1061208" cy="245809"/>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a typeface="Meiryo UI" panose="020B0400000000000000"/>
                </a:rPr>
                <a:t>分析・評価</a:t>
              </a:r>
            </a:p>
          </p:txBody>
        </p:sp>
      </p:grpSp>
      <p:sp>
        <p:nvSpPr>
          <p:cNvPr id="37" name="四角形: 角を丸くする 36">
            <a:extLst>
              <a:ext uri="{FF2B5EF4-FFF2-40B4-BE49-F238E27FC236}">
                <a16:creationId xmlns:a16="http://schemas.microsoft.com/office/drawing/2014/main" id="{CE81BB54-AF24-6CEF-B175-DF963ACDE3D5}"/>
              </a:ext>
            </a:extLst>
          </p:cNvPr>
          <p:cNvSpPr/>
          <p:nvPr/>
        </p:nvSpPr>
        <p:spPr>
          <a:xfrm>
            <a:off x="1360381" y="2143874"/>
            <a:ext cx="1167329" cy="396000"/>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ea typeface="Meiryo UI" panose="020B0400000000000000"/>
              </a:rPr>
              <a:t>レビュー計画</a:t>
            </a:r>
            <a:endParaRPr kumimoji="1" lang="en-US" altLang="ja-JP" sz="1200" b="1" dirty="0">
              <a:solidFill>
                <a:schemeClr val="bg1"/>
              </a:solidFill>
              <a:ea typeface="Meiryo UI" panose="020B0400000000000000"/>
            </a:endParaRPr>
          </a:p>
          <a:p>
            <a:pPr algn="ctr"/>
            <a:r>
              <a:rPr lang="en-US" altLang="ja-JP" sz="1200" b="1" dirty="0">
                <a:solidFill>
                  <a:schemeClr val="bg1"/>
                </a:solidFill>
                <a:ea typeface="Meiryo UI" panose="020B0400000000000000"/>
              </a:rPr>
              <a:t>(</a:t>
            </a:r>
            <a:r>
              <a:rPr lang="ja-JP" altLang="en-US" sz="1200" b="1" dirty="0">
                <a:solidFill>
                  <a:schemeClr val="bg1"/>
                </a:solidFill>
                <a:ea typeface="Meiryo UI" panose="020B0400000000000000"/>
              </a:rPr>
              <a:t>工程計画書</a:t>
            </a:r>
            <a:r>
              <a:rPr lang="en-US" altLang="ja-JP" sz="1200" b="1" dirty="0">
                <a:solidFill>
                  <a:schemeClr val="bg1"/>
                </a:solidFill>
                <a:ea typeface="Meiryo UI" panose="020B0400000000000000"/>
              </a:rPr>
              <a:t>)</a:t>
            </a:r>
            <a:endParaRPr kumimoji="1" lang="en-US" altLang="ja-JP" sz="1200" b="1" dirty="0">
              <a:solidFill>
                <a:schemeClr val="bg1"/>
              </a:solidFill>
              <a:ea typeface="Meiryo UI" panose="020B0400000000000000"/>
            </a:endParaRPr>
          </a:p>
        </p:txBody>
      </p:sp>
      <p:cxnSp>
        <p:nvCxnSpPr>
          <p:cNvPr id="38" name="直線矢印コネクタ 37">
            <a:extLst>
              <a:ext uri="{FF2B5EF4-FFF2-40B4-BE49-F238E27FC236}">
                <a16:creationId xmlns:a16="http://schemas.microsoft.com/office/drawing/2014/main" id="{4E9F98C3-F61C-9932-625D-070D54292AE0}"/>
              </a:ext>
            </a:extLst>
          </p:cNvPr>
          <p:cNvCxnSpPr>
            <a:cxnSpLocks/>
            <a:stCxn id="37" idx="3"/>
            <a:endCxn id="7" idx="1"/>
          </p:cNvCxnSpPr>
          <p:nvPr/>
        </p:nvCxnSpPr>
        <p:spPr>
          <a:xfrm flipV="1">
            <a:off x="2527710" y="2339578"/>
            <a:ext cx="453006" cy="2296"/>
          </a:xfrm>
          <a:prstGeom prst="straightConnector1">
            <a:avLst/>
          </a:prstGeom>
          <a:ln w="19050">
            <a:solidFill>
              <a:schemeClr val="bg1">
                <a:lumMod val="65000"/>
              </a:schemeClr>
            </a:solidFill>
            <a:prstDash val="sysDot"/>
            <a:headEnd type="oval"/>
            <a:tailEnd type="arrow"/>
          </a:ln>
        </p:spPr>
        <p:style>
          <a:lnRef idx="1">
            <a:schemeClr val="accent1"/>
          </a:lnRef>
          <a:fillRef idx="0">
            <a:schemeClr val="accent1"/>
          </a:fillRef>
          <a:effectRef idx="0">
            <a:schemeClr val="accent1"/>
          </a:effectRef>
          <a:fontRef idx="minor">
            <a:schemeClr val="tx1"/>
          </a:fontRef>
        </p:style>
      </p:cxnSp>
      <p:cxnSp>
        <p:nvCxnSpPr>
          <p:cNvPr id="42" name="コネクタ: 曲線 41">
            <a:extLst>
              <a:ext uri="{FF2B5EF4-FFF2-40B4-BE49-F238E27FC236}">
                <a16:creationId xmlns:a16="http://schemas.microsoft.com/office/drawing/2014/main" id="{821A4318-9C6A-AC07-8C59-9B15D67545D7}"/>
              </a:ext>
            </a:extLst>
          </p:cNvPr>
          <p:cNvCxnSpPr>
            <a:stCxn id="29" idx="2"/>
            <a:endCxn id="37" idx="1"/>
          </p:cNvCxnSpPr>
          <p:nvPr/>
        </p:nvCxnSpPr>
        <p:spPr>
          <a:xfrm rot="16200000" flipH="1">
            <a:off x="1066246" y="2047739"/>
            <a:ext cx="250054" cy="338215"/>
          </a:xfrm>
          <a:prstGeom prst="curvedConnector2">
            <a:avLst/>
          </a:prstGeom>
          <a:ln w="19050">
            <a:solidFill>
              <a:schemeClr val="bg1">
                <a:lumMod val="65000"/>
              </a:schemeClr>
            </a:solidFill>
            <a:prstDash val="sysDot"/>
            <a:headEnd type="oval"/>
            <a:tailEnd type="arrow"/>
          </a:ln>
        </p:spPr>
        <p:style>
          <a:lnRef idx="1">
            <a:schemeClr val="accent1"/>
          </a:lnRef>
          <a:fillRef idx="0">
            <a:schemeClr val="accent1"/>
          </a:fillRef>
          <a:effectRef idx="0">
            <a:schemeClr val="accent1"/>
          </a:effectRef>
          <a:fontRef idx="minor">
            <a:schemeClr val="tx1"/>
          </a:fontRef>
        </p:style>
      </p:cxnSp>
      <p:sp>
        <p:nvSpPr>
          <p:cNvPr id="46" name="四角形: 角を丸くする 45">
            <a:extLst>
              <a:ext uri="{FF2B5EF4-FFF2-40B4-BE49-F238E27FC236}">
                <a16:creationId xmlns:a16="http://schemas.microsoft.com/office/drawing/2014/main" id="{DC09FFE3-2783-D0E8-0AA2-4E8E724E3CF9}"/>
              </a:ext>
            </a:extLst>
          </p:cNvPr>
          <p:cNvSpPr/>
          <p:nvPr/>
        </p:nvSpPr>
        <p:spPr>
          <a:xfrm>
            <a:off x="1877127" y="3177942"/>
            <a:ext cx="1167329" cy="396000"/>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ea typeface="Meiryo UI" panose="020B0400000000000000"/>
              </a:rPr>
              <a:t>レビュー計画</a:t>
            </a:r>
            <a:endParaRPr kumimoji="1" lang="en-US" altLang="ja-JP" sz="1200" b="1" dirty="0">
              <a:solidFill>
                <a:schemeClr val="bg1"/>
              </a:solidFill>
              <a:ea typeface="Meiryo UI" panose="020B0400000000000000"/>
            </a:endParaRPr>
          </a:p>
          <a:p>
            <a:pPr algn="ctr"/>
            <a:r>
              <a:rPr lang="en-US" altLang="ja-JP" sz="1200" b="1" dirty="0">
                <a:solidFill>
                  <a:schemeClr val="bg1"/>
                </a:solidFill>
                <a:ea typeface="Meiryo UI" panose="020B0400000000000000"/>
              </a:rPr>
              <a:t>(</a:t>
            </a:r>
            <a:r>
              <a:rPr lang="ja-JP" altLang="en-US" sz="1200" b="1" dirty="0">
                <a:solidFill>
                  <a:schemeClr val="bg1"/>
                </a:solidFill>
                <a:ea typeface="Meiryo UI" panose="020B0400000000000000"/>
              </a:rPr>
              <a:t>工程計画書</a:t>
            </a:r>
            <a:r>
              <a:rPr lang="en-US" altLang="ja-JP" sz="1200" b="1" dirty="0">
                <a:solidFill>
                  <a:schemeClr val="bg1"/>
                </a:solidFill>
                <a:ea typeface="Meiryo UI" panose="020B0400000000000000"/>
              </a:rPr>
              <a:t>)</a:t>
            </a:r>
            <a:endParaRPr kumimoji="1" lang="en-US" altLang="ja-JP" sz="1200" b="1" dirty="0">
              <a:solidFill>
                <a:schemeClr val="bg1"/>
              </a:solidFill>
              <a:ea typeface="Meiryo UI" panose="020B0400000000000000"/>
            </a:endParaRPr>
          </a:p>
        </p:txBody>
      </p:sp>
      <p:cxnSp>
        <p:nvCxnSpPr>
          <p:cNvPr id="47" name="直線矢印コネクタ 46">
            <a:extLst>
              <a:ext uri="{FF2B5EF4-FFF2-40B4-BE49-F238E27FC236}">
                <a16:creationId xmlns:a16="http://schemas.microsoft.com/office/drawing/2014/main" id="{AA6224B1-EDA1-0E1F-384B-AFB789B369E5}"/>
              </a:ext>
            </a:extLst>
          </p:cNvPr>
          <p:cNvCxnSpPr>
            <a:cxnSpLocks/>
            <a:stCxn id="46" idx="3"/>
            <a:endCxn id="8" idx="1"/>
          </p:cNvCxnSpPr>
          <p:nvPr/>
        </p:nvCxnSpPr>
        <p:spPr>
          <a:xfrm>
            <a:off x="3044456" y="3375942"/>
            <a:ext cx="509838" cy="398"/>
          </a:xfrm>
          <a:prstGeom prst="straightConnector1">
            <a:avLst/>
          </a:prstGeom>
          <a:ln w="19050">
            <a:solidFill>
              <a:schemeClr val="bg1">
                <a:lumMod val="65000"/>
              </a:schemeClr>
            </a:solidFill>
            <a:prstDash val="sysDot"/>
            <a:headEnd type="oval"/>
            <a:tailEnd type="arrow"/>
          </a:ln>
        </p:spPr>
        <p:style>
          <a:lnRef idx="1">
            <a:schemeClr val="accent1"/>
          </a:lnRef>
          <a:fillRef idx="0">
            <a:schemeClr val="accent1"/>
          </a:fillRef>
          <a:effectRef idx="0">
            <a:schemeClr val="accent1"/>
          </a:effectRef>
          <a:fontRef idx="minor">
            <a:schemeClr val="tx1"/>
          </a:fontRef>
        </p:style>
      </p:cxnSp>
      <p:cxnSp>
        <p:nvCxnSpPr>
          <p:cNvPr id="48" name="コネクタ: 曲線 47">
            <a:extLst>
              <a:ext uri="{FF2B5EF4-FFF2-40B4-BE49-F238E27FC236}">
                <a16:creationId xmlns:a16="http://schemas.microsoft.com/office/drawing/2014/main" id="{A0C9287B-8C5B-FA05-DD26-70CD7F8A5AFD}"/>
              </a:ext>
            </a:extLst>
          </p:cNvPr>
          <p:cNvCxnSpPr>
            <a:cxnSpLocks/>
            <a:stCxn id="29" idx="2"/>
            <a:endCxn id="46" idx="1"/>
          </p:cNvCxnSpPr>
          <p:nvPr/>
        </p:nvCxnSpPr>
        <p:spPr>
          <a:xfrm rot="16200000" flipH="1">
            <a:off x="807585" y="2306400"/>
            <a:ext cx="1284122" cy="854961"/>
          </a:xfrm>
          <a:prstGeom prst="curvedConnector2">
            <a:avLst/>
          </a:prstGeom>
          <a:ln w="19050">
            <a:solidFill>
              <a:schemeClr val="bg1">
                <a:lumMod val="65000"/>
              </a:schemeClr>
            </a:solidFill>
            <a:prstDash val="sysDot"/>
            <a:headEnd type="oval"/>
            <a:tailEnd type="arrow"/>
          </a:ln>
        </p:spPr>
        <p:style>
          <a:lnRef idx="1">
            <a:schemeClr val="accent1"/>
          </a:lnRef>
          <a:fillRef idx="0">
            <a:schemeClr val="accent1"/>
          </a:fillRef>
          <a:effectRef idx="0">
            <a:schemeClr val="accent1"/>
          </a:effectRef>
          <a:fontRef idx="minor">
            <a:schemeClr val="tx1"/>
          </a:fontRef>
        </p:style>
      </p:cxnSp>
      <p:sp>
        <p:nvSpPr>
          <p:cNvPr id="55" name="四角形: 角を丸くする 54">
            <a:extLst>
              <a:ext uri="{FF2B5EF4-FFF2-40B4-BE49-F238E27FC236}">
                <a16:creationId xmlns:a16="http://schemas.microsoft.com/office/drawing/2014/main" id="{39B757D8-E967-A3DC-664C-19D172397378}"/>
              </a:ext>
            </a:extLst>
          </p:cNvPr>
          <p:cNvSpPr/>
          <p:nvPr/>
        </p:nvSpPr>
        <p:spPr>
          <a:xfrm>
            <a:off x="2453139" y="4215798"/>
            <a:ext cx="1167329" cy="396000"/>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ea typeface="Meiryo UI" panose="020B0400000000000000"/>
              </a:rPr>
              <a:t>レビュー計画</a:t>
            </a:r>
            <a:endParaRPr kumimoji="1" lang="en-US" altLang="ja-JP" sz="1200" b="1" dirty="0">
              <a:solidFill>
                <a:schemeClr val="bg1"/>
              </a:solidFill>
              <a:ea typeface="Meiryo UI" panose="020B0400000000000000"/>
            </a:endParaRPr>
          </a:p>
          <a:p>
            <a:pPr algn="ctr"/>
            <a:r>
              <a:rPr lang="en-US" altLang="ja-JP" sz="1200" b="1" dirty="0">
                <a:solidFill>
                  <a:schemeClr val="bg1"/>
                </a:solidFill>
                <a:ea typeface="Meiryo UI" panose="020B0400000000000000"/>
              </a:rPr>
              <a:t>(</a:t>
            </a:r>
            <a:r>
              <a:rPr lang="ja-JP" altLang="en-US" sz="1200" b="1" dirty="0">
                <a:solidFill>
                  <a:schemeClr val="bg1"/>
                </a:solidFill>
                <a:ea typeface="Meiryo UI" panose="020B0400000000000000"/>
              </a:rPr>
              <a:t>工程計画書</a:t>
            </a:r>
            <a:r>
              <a:rPr lang="en-US" altLang="ja-JP" sz="1200" b="1" dirty="0">
                <a:solidFill>
                  <a:schemeClr val="bg1"/>
                </a:solidFill>
                <a:ea typeface="Meiryo UI" panose="020B0400000000000000"/>
              </a:rPr>
              <a:t>)</a:t>
            </a:r>
            <a:endParaRPr kumimoji="1" lang="en-US" altLang="ja-JP" sz="1200" b="1" dirty="0">
              <a:solidFill>
                <a:schemeClr val="bg1"/>
              </a:solidFill>
              <a:ea typeface="Meiryo UI" panose="020B0400000000000000"/>
            </a:endParaRPr>
          </a:p>
        </p:txBody>
      </p:sp>
      <p:cxnSp>
        <p:nvCxnSpPr>
          <p:cNvPr id="56" name="直線矢印コネクタ 55">
            <a:extLst>
              <a:ext uri="{FF2B5EF4-FFF2-40B4-BE49-F238E27FC236}">
                <a16:creationId xmlns:a16="http://schemas.microsoft.com/office/drawing/2014/main" id="{A55DAA4C-45B6-BA0E-C629-232E6B1E18E3}"/>
              </a:ext>
            </a:extLst>
          </p:cNvPr>
          <p:cNvCxnSpPr>
            <a:cxnSpLocks/>
            <a:stCxn id="55" idx="3"/>
            <a:endCxn id="9" idx="1"/>
          </p:cNvCxnSpPr>
          <p:nvPr/>
        </p:nvCxnSpPr>
        <p:spPr>
          <a:xfrm>
            <a:off x="3620468" y="4413798"/>
            <a:ext cx="557738" cy="3452"/>
          </a:xfrm>
          <a:prstGeom prst="straightConnector1">
            <a:avLst/>
          </a:prstGeom>
          <a:ln w="19050">
            <a:solidFill>
              <a:schemeClr val="bg1">
                <a:lumMod val="65000"/>
              </a:schemeClr>
            </a:solidFill>
            <a:prstDash val="sysDot"/>
            <a:headEnd type="oval"/>
            <a:tailEnd type="arrow"/>
          </a:ln>
        </p:spPr>
        <p:style>
          <a:lnRef idx="1">
            <a:schemeClr val="accent1"/>
          </a:lnRef>
          <a:fillRef idx="0">
            <a:schemeClr val="accent1"/>
          </a:fillRef>
          <a:effectRef idx="0">
            <a:schemeClr val="accent1"/>
          </a:effectRef>
          <a:fontRef idx="minor">
            <a:schemeClr val="tx1"/>
          </a:fontRef>
        </p:style>
      </p:cxnSp>
      <p:cxnSp>
        <p:nvCxnSpPr>
          <p:cNvPr id="57" name="コネクタ: 曲線 56">
            <a:extLst>
              <a:ext uri="{FF2B5EF4-FFF2-40B4-BE49-F238E27FC236}">
                <a16:creationId xmlns:a16="http://schemas.microsoft.com/office/drawing/2014/main" id="{C9A1A848-3799-DA40-2519-6387BC342919}"/>
              </a:ext>
            </a:extLst>
          </p:cNvPr>
          <p:cNvCxnSpPr>
            <a:cxnSpLocks/>
            <a:stCxn id="29" idx="2"/>
            <a:endCxn id="55" idx="1"/>
          </p:cNvCxnSpPr>
          <p:nvPr/>
        </p:nvCxnSpPr>
        <p:spPr>
          <a:xfrm rot="16200000" flipH="1">
            <a:off x="576663" y="2537322"/>
            <a:ext cx="2321978" cy="1430973"/>
          </a:xfrm>
          <a:prstGeom prst="curvedConnector2">
            <a:avLst/>
          </a:prstGeom>
          <a:ln w="19050">
            <a:solidFill>
              <a:schemeClr val="bg1">
                <a:lumMod val="65000"/>
              </a:schemeClr>
            </a:solidFill>
            <a:prstDash val="sysDot"/>
            <a:headEnd type="oval"/>
            <a:tailEnd type="arrow"/>
          </a:ln>
        </p:spPr>
        <p:style>
          <a:lnRef idx="1">
            <a:schemeClr val="accent1"/>
          </a:lnRef>
          <a:fillRef idx="0">
            <a:schemeClr val="accent1"/>
          </a:fillRef>
          <a:effectRef idx="0">
            <a:schemeClr val="accent1"/>
          </a:effectRef>
          <a:fontRef idx="minor">
            <a:schemeClr val="tx1"/>
          </a:fontRef>
        </p:style>
      </p:cxnSp>
      <p:sp>
        <p:nvSpPr>
          <p:cNvPr id="61" name="四角形: 角を丸くする 60">
            <a:extLst>
              <a:ext uri="{FF2B5EF4-FFF2-40B4-BE49-F238E27FC236}">
                <a16:creationId xmlns:a16="http://schemas.microsoft.com/office/drawing/2014/main" id="{98727C5E-5B8D-14C4-E4C9-1201DCF20EE9}"/>
              </a:ext>
            </a:extLst>
          </p:cNvPr>
          <p:cNvSpPr/>
          <p:nvPr/>
        </p:nvSpPr>
        <p:spPr>
          <a:xfrm>
            <a:off x="3209046" y="5282838"/>
            <a:ext cx="1167329" cy="396000"/>
          </a:xfrm>
          <a:prstGeom prst="round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ea typeface="Meiryo UI" panose="020B0400000000000000"/>
              </a:rPr>
              <a:t>レビュー計画</a:t>
            </a:r>
            <a:endParaRPr kumimoji="1" lang="en-US" altLang="ja-JP" sz="1200" b="1" dirty="0">
              <a:solidFill>
                <a:schemeClr val="bg1"/>
              </a:solidFill>
              <a:ea typeface="Meiryo UI" panose="020B0400000000000000"/>
            </a:endParaRPr>
          </a:p>
          <a:p>
            <a:pPr algn="ctr"/>
            <a:r>
              <a:rPr lang="en-US" altLang="ja-JP" sz="1200" b="1" dirty="0">
                <a:solidFill>
                  <a:schemeClr val="bg1"/>
                </a:solidFill>
                <a:ea typeface="Meiryo UI" panose="020B0400000000000000"/>
              </a:rPr>
              <a:t>(</a:t>
            </a:r>
            <a:r>
              <a:rPr lang="ja-JP" altLang="en-US" sz="1200" b="1" dirty="0">
                <a:solidFill>
                  <a:schemeClr val="bg1"/>
                </a:solidFill>
                <a:ea typeface="Meiryo UI" panose="020B0400000000000000"/>
              </a:rPr>
              <a:t>工程計画書</a:t>
            </a:r>
            <a:r>
              <a:rPr lang="en-US" altLang="ja-JP" sz="1200" b="1" dirty="0">
                <a:solidFill>
                  <a:schemeClr val="bg1"/>
                </a:solidFill>
                <a:ea typeface="Meiryo UI" panose="020B0400000000000000"/>
              </a:rPr>
              <a:t>)</a:t>
            </a:r>
            <a:endParaRPr kumimoji="1" lang="en-US" altLang="ja-JP" sz="1200" b="1" dirty="0">
              <a:solidFill>
                <a:schemeClr val="bg1"/>
              </a:solidFill>
              <a:ea typeface="Meiryo UI" panose="020B0400000000000000"/>
            </a:endParaRPr>
          </a:p>
        </p:txBody>
      </p:sp>
      <p:cxnSp>
        <p:nvCxnSpPr>
          <p:cNvPr id="62" name="直線矢印コネクタ 61">
            <a:extLst>
              <a:ext uri="{FF2B5EF4-FFF2-40B4-BE49-F238E27FC236}">
                <a16:creationId xmlns:a16="http://schemas.microsoft.com/office/drawing/2014/main" id="{2D369F08-0811-A172-B349-E41EEBC9810D}"/>
              </a:ext>
            </a:extLst>
          </p:cNvPr>
          <p:cNvCxnSpPr>
            <a:cxnSpLocks/>
            <a:stCxn id="61" idx="3"/>
            <a:endCxn id="10" idx="1"/>
          </p:cNvCxnSpPr>
          <p:nvPr/>
        </p:nvCxnSpPr>
        <p:spPr>
          <a:xfrm flipV="1">
            <a:off x="4376375" y="5477600"/>
            <a:ext cx="453006" cy="3238"/>
          </a:xfrm>
          <a:prstGeom prst="straightConnector1">
            <a:avLst/>
          </a:prstGeom>
          <a:ln w="19050">
            <a:solidFill>
              <a:schemeClr val="bg1">
                <a:lumMod val="65000"/>
              </a:schemeClr>
            </a:solidFill>
            <a:prstDash val="sysDot"/>
            <a:headEnd type="oval"/>
            <a:tailEnd type="arrow"/>
          </a:ln>
        </p:spPr>
        <p:style>
          <a:lnRef idx="1">
            <a:schemeClr val="accent1"/>
          </a:lnRef>
          <a:fillRef idx="0">
            <a:schemeClr val="accent1"/>
          </a:fillRef>
          <a:effectRef idx="0">
            <a:schemeClr val="accent1"/>
          </a:effectRef>
          <a:fontRef idx="minor">
            <a:schemeClr val="tx1"/>
          </a:fontRef>
        </p:style>
      </p:cxnSp>
      <p:cxnSp>
        <p:nvCxnSpPr>
          <p:cNvPr id="63" name="コネクタ: 曲線 62">
            <a:extLst>
              <a:ext uri="{FF2B5EF4-FFF2-40B4-BE49-F238E27FC236}">
                <a16:creationId xmlns:a16="http://schemas.microsoft.com/office/drawing/2014/main" id="{EA1DD54A-803D-A1E5-CA9F-06B81875EBC0}"/>
              </a:ext>
            </a:extLst>
          </p:cNvPr>
          <p:cNvCxnSpPr>
            <a:cxnSpLocks/>
            <a:stCxn id="29" idx="2"/>
            <a:endCxn id="61" idx="1"/>
          </p:cNvCxnSpPr>
          <p:nvPr/>
        </p:nvCxnSpPr>
        <p:spPr>
          <a:xfrm rot="16200000" flipH="1">
            <a:off x="421097" y="2692889"/>
            <a:ext cx="3389018" cy="2186880"/>
          </a:xfrm>
          <a:prstGeom prst="curvedConnector2">
            <a:avLst/>
          </a:prstGeom>
          <a:ln w="19050">
            <a:solidFill>
              <a:schemeClr val="bg1">
                <a:lumMod val="65000"/>
              </a:schemeClr>
            </a:solidFill>
            <a:prstDash val="sysDot"/>
            <a:headEnd type="ova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6224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96AC4E-F5DE-63CC-925A-19CCD481697E}"/>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1.1</a:t>
            </a:r>
            <a:r>
              <a:rPr lang="ja-JP" altLang="en-US" dirty="0"/>
              <a:t>　テスト定義</a:t>
            </a:r>
            <a:r>
              <a:rPr lang="en-US" altLang="ja-JP" dirty="0"/>
              <a:t>(2/2)</a:t>
            </a:r>
            <a:endParaRPr kumimoji="1" lang="ja-JP" altLang="en-US" dirty="0"/>
          </a:p>
        </p:txBody>
      </p:sp>
      <p:sp>
        <p:nvSpPr>
          <p:cNvPr id="4" name="コンテンツ プレースホルダー 3">
            <a:extLst>
              <a:ext uri="{FF2B5EF4-FFF2-40B4-BE49-F238E27FC236}">
                <a16:creationId xmlns:a16="http://schemas.microsoft.com/office/drawing/2014/main" id="{BAA8AC2C-B2EF-D818-AC46-FF3C185322A9}"/>
              </a:ext>
            </a:extLst>
          </p:cNvPr>
          <p:cNvSpPr>
            <a:spLocks noGrp="1"/>
          </p:cNvSpPr>
          <p:nvPr>
            <p:ph idx="13"/>
          </p:nvPr>
        </p:nvSpPr>
        <p:spPr>
          <a:xfrm>
            <a:off x="554158" y="780520"/>
            <a:ext cx="11083175" cy="670775"/>
          </a:xfrm>
        </p:spPr>
        <p:txBody>
          <a:bodyPr/>
          <a:lstStyle/>
          <a:p>
            <a:pPr marL="0" indent="0">
              <a:buNone/>
            </a:pPr>
            <a:r>
              <a:rPr lang="ja-JP" altLang="en-US" dirty="0"/>
              <a:t>目的：各テストをもうひと段階具体化することで、作業内容の認識齟齬やテスト漏れ、遅延による後回しを未然防止するため</a:t>
            </a:r>
            <a:endParaRPr lang="en-US" altLang="ja-JP" dirty="0"/>
          </a:p>
          <a:p>
            <a:pPr marL="0" indent="0">
              <a:buNone/>
            </a:pPr>
            <a:r>
              <a:rPr lang="ja-JP" altLang="en-US" dirty="0"/>
              <a:t>作業：各テストで実施するテストの内容を図と文章</a:t>
            </a:r>
            <a:r>
              <a:rPr lang="en-US" altLang="ja-JP" dirty="0"/>
              <a:t>1</a:t>
            </a:r>
            <a:r>
              <a:rPr lang="ja-JP" altLang="en-US" dirty="0"/>
              <a:t>ー</a:t>
            </a:r>
            <a:r>
              <a:rPr lang="en-US" altLang="ja-JP" dirty="0"/>
              <a:t>2</a:t>
            </a:r>
            <a:r>
              <a:rPr lang="ja-JP" altLang="en-US" dirty="0"/>
              <a:t>行で説明する。当該</a:t>
            </a:r>
            <a:r>
              <a:rPr lang="en-US" altLang="ja-JP" dirty="0"/>
              <a:t>PG</a:t>
            </a:r>
            <a:r>
              <a:rPr lang="ja-JP" altLang="en-US" dirty="0"/>
              <a:t>の基本形は下記記載例の通り</a:t>
            </a:r>
          </a:p>
        </p:txBody>
      </p:sp>
      <p:sp>
        <p:nvSpPr>
          <p:cNvPr id="5" name="正方形/長方形 4">
            <a:extLst>
              <a:ext uri="{FF2B5EF4-FFF2-40B4-BE49-F238E27FC236}">
                <a16:creationId xmlns:a16="http://schemas.microsoft.com/office/drawing/2014/main" id="{72911121-5EFA-2400-DACF-FB0CB7DB1360}"/>
              </a:ext>
            </a:extLst>
          </p:cNvPr>
          <p:cNvSpPr/>
          <p:nvPr/>
        </p:nvSpPr>
        <p:spPr>
          <a:xfrm>
            <a:off x="554157" y="1560350"/>
            <a:ext cx="11083175" cy="5142453"/>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A77AADEA-CBC9-EA12-3872-784C056DC0F3}"/>
              </a:ext>
            </a:extLst>
          </p:cNvPr>
          <p:cNvSpPr/>
          <p:nvPr/>
        </p:nvSpPr>
        <p:spPr>
          <a:xfrm>
            <a:off x="553285" y="1560350"/>
            <a:ext cx="2995258" cy="310395"/>
          </a:xfrm>
          <a:prstGeom prst="rect">
            <a:avLst/>
          </a:prstGeom>
          <a:solidFill>
            <a:schemeClr val="bg1">
              <a:lumMod val="8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テストフェーズとテストタイプの組み合わせ</a:t>
            </a:r>
          </a:p>
        </p:txBody>
      </p:sp>
      <p:sp>
        <p:nvSpPr>
          <p:cNvPr id="7" name="四角形: 角を丸くする 6">
            <a:extLst>
              <a:ext uri="{FF2B5EF4-FFF2-40B4-BE49-F238E27FC236}">
                <a16:creationId xmlns:a16="http://schemas.microsoft.com/office/drawing/2014/main" id="{265A5D10-2DD9-FF71-021A-0E6358750F78}"/>
              </a:ext>
            </a:extLst>
          </p:cNvPr>
          <p:cNvSpPr/>
          <p:nvPr/>
        </p:nvSpPr>
        <p:spPr>
          <a:xfrm>
            <a:off x="2442096" y="2105637"/>
            <a:ext cx="1656000" cy="4597166"/>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kumimoji="1" lang="en-US" altLang="ja-JP" dirty="0">
                <a:solidFill>
                  <a:schemeClr val="tx1"/>
                </a:solidFill>
                <a:latin typeface="Meiryo UI" panose="020B0604030504040204" pitchFamily="50" charset="-128"/>
                <a:ea typeface="Meiryo UI" panose="020B0604030504040204" pitchFamily="50" charset="-128"/>
              </a:rPr>
              <a:t>UT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8" name="四角形: 角を丸くする 7">
            <a:extLst>
              <a:ext uri="{FF2B5EF4-FFF2-40B4-BE49-F238E27FC236}">
                <a16:creationId xmlns:a16="http://schemas.microsoft.com/office/drawing/2014/main" id="{FC67C145-8D8F-7F30-2919-E837F82B7B49}"/>
              </a:ext>
            </a:extLst>
          </p:cNvPr>
          <p:cNvSpPr/>
          <p:nvPr/>
        </p:nvSpPr>
        <p:spPr>
          <a:xfrm>
            <a:off x="4249350" y="2105637"/>
            <a:ext cx="1656000" cy="4597166"/>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altLang="ja-JP" dirty="0" err="1">
                <a:solidFill>
                  <a:schemeClr val="tx1"/>
                </a:solidFill>
                <a:latin typeface="Meiryo UI" panose="020B0604030504040204" pitchFamily="50" charset="-128"/>
                <a:ea typeface="Meiryo UI" panose="020B0604030504040204" pitchFamily="50" charset="-128"/>
              </a:rPr>
              <a:t>ITa</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90E0C899-6CA2-2156-EA9C-54609E67CDE8}"/>
              </a:ext>
            </a:extLst>
          </p:cNvPr>
          <p:cNvSpPr/>
          <p:nvPr/>
        </p:nvSpPr>
        <p:spPr>
          <a:xfrm>
            <a:off x="6056604" y="2105637"/>
            <a:ext cx="1656000" cy="4597166"/>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altLang="ja-JP" dirty="0" err="1">
                <a:solidFill>
                  <a:schemeClr val="tx1"/>
                </a:solidFill>
                <a:latin typeface="Meiryo UI" panose="020B0604030504040204" pitchFamily="50" charset="-128"/>
                <a:ea typeface="Meiryo UI" panose="020B0604030504040204" pitchFamily="50" charset="-128"/>
              </a:rPr>
              <a:t>ITb</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EFBB41BF-46C9-0D5F-0AD7-D3A3FC882FE1}"/>
              </a:ext>
            </a:extLst>
          </p:cNvPr>
          <p:cNvSpPr/>
          <p:nvPr/>
        </p:nvSpPr>
        <p:spPr>
          <a:xfrm>
            <a:off x="7863857" y="2105637"/>
            <a:ext cx="1656000" cy="4597166"/>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lang="en-US" altLang="ja-JP" dirty="0">
                <a:solidFill>
                  <a:schemeClr val="tx1"/>
                </a:solidFill>
                <a:latin typeface="Meiryo UI" panose="020B0604030504040204" pitchFamily="50" charset="-128"/>
                <a:ea typeface="Meiryo UI" panose="020B0604030504040204" pitchFamily="50" charset="-128"/>
              </a:rPr>
              <a:t>ST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3E6504CE-DF4D-5910-92AA-0453B2F2C953}"/>
              </a:ext>
            </a:extLst>
          </p:cNvPr>
          <p:cNvSpPr/>
          <p:nvPr/>
        </p:nvSpPr>
        <p:spPr>
          <a:xfrm>
            <a:off x="9671110" y="2105637"/>
            <a:ext cx="1656000" cy="4597166"/>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lstStyle/>
          <a:p>
            <a:pPr algn="ctr"/>
            <a:r>
              <a:rPr kumimoji="1" lang="en-US" altLang="ja-JP" dirty="0">
                <a:solidFill>
                  <a:schemeClr val="tx1"/>
                </a:solidFill>
                <a:latin typeface="Meiryo UI" panose="020B0604030504040204" pitchFamily="50" charset="-128"/>
                <a:ea typeface="Meiryo UI" panose="020B0604030504040204" pitchFamily="50" charset="-128"/>
              </a:rPr>
              <a:t>UAT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5F0752DE-7919-58B7-3B80-EF15F1C9140A}"/>
              </a:ext>
            </a:extLst>
          </p:cNvPr>
          <p:cNvSpPr/>
          <p:nvPr/>
        </p:nvSpPr>
        <p:spPr>
          <a:xfrm>
            <a:off x="2520891" y="2692866"/>
            <a:ext cx="2548032" cy="377505"/>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機能テスト</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ホワイトボックステスト</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C94B49D1-36FB-BF65-5CE3-9FA65F94F331}"/>
              </a:ext>
            </a:extLst>
          </p:cNvPr>
          <p:cNvSpPr/>
          <p:nvPr/>
        </p:nvSpPr>
        <p:spPr>
          <a:xfrm>
            <a:off x="5184395" y="2692866"/>
            <a:ext cx="6086999" cy="377505"/>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機能テスト</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ブラック</a:t>
            </a:r>
            <a:r>
              <a:rPr kumimoji="1" lang="ja-JP" altLang="en-US" sz="1200" dirty="0">
                <a:solidFill>
                  <a:schemeClr val="tx1"/>
                </a:solidFill>
                <a:latin typeface="Meiryo UI" panose="020B0604030504040204" pitchFamily="50" charset="-128"/>
                <a:ea typeface="Meiryo UI" panose="020B0604030504040204" pitchFamily="50" charset="-128"/>
              </a:rPr>
              <a:t>ボックステスト</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C8B5D79C-0379-1CAD-2A74-C5B9218173AD}"/>
              </a:ext>
            </a:extLst>
          </p:cNvPr>
          <p:cNvSpPr/>
          <p:nvPr/>
        </p:nvSpPr>
        <p:spPr>
          <a:xfrm>
            <a:off x="6095744" y="3369230"/>
            <a:ext cx="1534042" cy="234892"/>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インターフェーステスト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74E8B46B-2CA6-68FD-32B1-544A4CFF08F9}"/>
              </a:ext>
            </a:extLst>
          </p:cNvPr>
          <p:cNvSpPr/>
          <p:nvPr/>
        </p:nvSpPr>
        <p:spPr>
          <a:xfrm>
            <a:off x="7931788" y="3130917"/>
            <a:ext cx="1544571" cy="215243"/>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コンペアテスト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AAD5DCAD-7286-AB62-6DB4-DF8E69D2E2E5}"/>
              </a:ext>
            </a:extLst>
          </p:cNvPr>
          <p:cNvSpPr/>
          <p:nvPr/>
        </p:nvSpPr>
        <p:spPr>
          <a:xfrm>
            <a:off x="1224793" y="2567031"/>
            <a:ext cx="10217789" cy="1853967"/>
          </a:xfrm>
          <a:prstGeom prst="rect">
            <a:avLst/>
          </a:prstGeom>
          <a:no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marL="342900" indent="-342900">
              <a:buAutoNum type="arabicPeriod"/>
            </a:pPr>
            <a:r>
              <a:rPr kumimoji="1" lang="ja-JP" altLang="en-US" sz="1600" dirty="0">
                <a:solidFill>
                  <a:srgbClr val="000066"/>
                </a:solidFill>
                <a:latin typeface="Meiryo UI" panose="020B0604030504040204" pitchFamily="50" charset="-128"/>
                <a:ea typeface="Meiryo UI" panose="020B0604030504040204" pitchFamily="50" charset="-128"/>
              </a:rPr>
              <a:t>機能要件を検証するテスト</a:t>
            </a:r>
            <a:endParaRPr kumimoji="1" lang="en-US" altLang="ja-JP" sz="1600" dirty="0">
              <a:solidFill>
                <a:srgbClr val="000066"/>
              </a:solidFill>
              <a:latin typeface="Meiryo UI" panose="020B0604030504040204" pitchFamily="50" charset="-128"/>
              <a:ea typeface="Meiryo UI" panose="020B0604030504040204" pitchFamily="50" charset="-128"/>
            </a:endParaRPr>
          </a:p>
          <a:p>
            <a:endParaRPr kumimoji="1" lang="ja-JP" altLang="en-US" sz="1600" dirty="0">
              <a:solidFill>
                <a:srgbClr val="000066"/>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854779DA-35C5-FF83-FFE1-1A2E93FBA8A0}"/>
              </a:ext>
            </a:extLst>
          </p:cNvPr>
          <p:cNvSpPr/>
          <p:nvPr/>
        </p:nvSpPr>
        <p:spPr>
          <a:xfrm>
            <a:off x="1224794" y="4592972"/>
            <a:ext cx="10217788" cy="1853967"/>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r>
              <a:rPr kumimoji="1" lang="en-US" altLang="ja-JP" sz="1600" dirty="0">
                <a:solidFill>
                  <a:srgbClr val="C00000"/>
                </a:solidFill>
                <a:latin typeface="Meiryo UI" panose="020B0604030504040204" pitchFamily="50" charset="-128"/>
                <a:ea typeface="Meiryo UI" panose="020B0604030504040204" pitchFamily="50" charset="-128"/>
              </a:rPr>
              <a:t>2. </a:t>
            </a:r>
            <a:r>
              <a:rPr kumimoji="1" lang="ja-JP" altLang="en-US" sz="1600" dirty="0">
                <a:solidFill>
                  <a:srgbClr val="C00000"/>
                </a:solidFill>
                <a:latin typeface="Meiryo UI" panose="020B0604030504040204" pitchFamily="50" charset="-128"/>
                <a:ea typeface="Meiryo UI" panose="020B0604030504040204" pitchFamily="50" charset="-128"/>
              </a:rPr>
              <a:t>非機能要件を検証するテスト</a:t>
            </a:r>
            <a:endParaRPr kumimoji="1" lang="en-US" altLang="ja-JP" sz="1600" dirty="0">
              <a:solidFill>
                <a:srgbClr val="C00000"/>
              </a:solidFill>
              <a:latin typeface="Meiryo UI" panose="020B0604030504040204" pitchFamily="50" charset="-128"/>
              <a:ea typeface="Meiryo UI" panose="020B0604030504040204" pitchFamily="50" charset="-128"/>
            </a:endParaRPr>
          </a:p>
          <a:p>
            <a:endParaRPr kumimoji="1" lang="ja-JP" altLang="en-US" sz="1600" dirty="0">
              <a:solidFill>
                <a:srgbClr val="C00000"/>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26BE47BB-F5D9-F6F5-D7FD-33EA5791B3D6}"/>
              </a:ext>
            </a:extLst>
          </p:cNvPr>
          <p:cNvSpPr/>
          <p:nvPr/>
        </p:nvSpPr>
        <p:spPr>
          <a:xfrm>
            <a:off x="9726824" y="3607107"/>
            <a:ext cx="1544571" cy="215243"/>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ユーザビリティテスト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9A1B7A2C-AB10-3CB2-0C5E-BA8FF33C0B5E}"/>
              </a:ext>
            </a:extLst>
          </p:cNvPr>
          <p:cNvSpPr/>
          <p:nvPr/>
        </p:nvSpPr>
        <p:spPr>
          <a:xfrm>
            <a:off x="4311942" y="3866002"/>
            <a:ext cx="6959454" cy="215243"/>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リグレッションテスト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CCB934F-CB7C-E7C7-B59F-15525D6AA49F}"/>
              </a:ext>
            </a:extLst>
          </p:cNvPr>
          <p:cNvSpPr/>
          <p:nvPr/>
        </p:nvSpPr>
        <p:spPr>
          <a:xfrm>
            <a:off x="7013196" y="4126949"/>
            <a:ext cx="3514987" cy="215243"/>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移行テスト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0391B17F-7646-A3C1-A77C-AA23D66D89DF}"/>
              </a:ext>
            </a:extLst>
          </p:cNvPr>
          <p:cNvSpPr/>
          <p:nvPr/>
        </p:nvSpPr>
        <p:spPr>
          <a:xfrm>
            <a:off x="4311942" y="4661633"/>
            <a:ext cx="3357165" cy="21524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インフラテスト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6B341B73-D27A-6607-DFB6-AC394BA20B41}"/>
              </a:ext>
            </a:extLst>
          </p:cNvPr>
          <p:cNvSpPr/>
          <p:nvPr/>
        </p:nvSpPr>
        <p:spPr>
          <a:xfrm>
            <a:off x="4311943" y="4940840"/>
            <a:ext cx="1549912" cy="21524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セキュリティテスト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75B781CA-D99F-CDC9-3E3A-30ADFD99382A}"/>
              </a:ext>
            </a:extLst>
          </p:cNvPr>
          <p:cNvSpPr/>
          <p:nvPr/>
        </p:nvSpPr>
        <p:spPr>
          <a:xfrm>
            <a:off x="4311943" y="5220435"/>
            <a:ext cx="5164416" cy="21524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性能テスト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C295DCA9-3C0E-73CB-EC4D-D46F59E252F9}"/>
              </a:ext>
            </a:extLst>
          </p:cNvPr>
          <p:cNvSpPr/>
          <p:nvPr/>
        </p:nvSpPr>
        <p:spPr>
          <a:xfrm>
            <a:off x="7926447" y="4940840"/>
            <a:ext cx="1549912" cy="21524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セキュリティテスト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CDF40724-FD47-5A2E-1F9C-E1C526699193}"/>
              </a:ext>
            </a:extLst>
          </p:cNvPr>
          <p:cNvSpPr/>
          <p:nvPr/>
        </p:nvSpPr>
        <p:spPr>
          <a:xfrm>
            <a:off x="7926447" y="5499642"/>
            <a:ext cx="1549912" cy="21524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耐久テスト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2652A5FB-C616-A1EF-AEE9-ED7A509EFC76}"/>
              </a:ext>
            </a:extLst>
          </p:cNvPr>
          <p:cNvSpPr/>
          <p:nvPr/>
        </p:nvSpPr>
        <p:spPr>
          <a:xfrm>
            <a:off x="7926447" y="5781994"/>
            <a:ext cx="1549912" cy="21524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限界テスト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BD5FC5CB-0D83-1AA0-BAF1-854BB48C704E}"/>
              </a:ext>
            </a:extLst>
          </p:cNvPr>
          <p:cNvSpPr/>
          <p:nvPr/>
        </p:nvSpPr>
        <p:spPr>
          <a:xfrm>
            <a:off x="7926446" y="6061589"/>
            <a:ext cx="3344947" cy="215243"/>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システム運用テスト</a:t>
            </a:r>
            <a:endParaRPr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08962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6F2213-66E4-B8CD-02AE-56ED92949C1E}"/>
              </a:ext>
            </a:extLst>
          </p:cNvPr>
          <p:cNvSpPr>
            <a:spLocks noGrp="1"/>
          </p:cNvSpPr>
          <p:nvPr>
            <p:ph type="title"/>
          </p:nvPr>
        </p:nvSpPr>
        <p:spPr/>
        <p:txBody>
          <a:bodyPr/>
          <a:lstStyle/>
          <a:p>
            <a:r>
              <a:rPr kumimoji="1" lang="en-US" altLang="ja-JP" dirty="0"/>
              <a:t>4 </a:t>
            </a:r>
            <a:r>
              <a:rPr kumimoji="1" lang="ja-JP" altLang="en-US" dirty="0"/>
              <a:t>スケジュール</a:t>
            </a:r>
          </a:p>
        </p:txBody>
      </p:sp>
      <p:sp>
        <p:nvSpPr>
          <p:cNvPr id="4" name="コンテンツ プレースホルダー 3">
            <a:extLst>
              <a:ext uri="{FF2B5EF4-FFF2-40B4-BE49-F238E27FC236}">
                <a16:creationId xmlns:a16="http://schemas.microsoft.com/office/drawing/2014/main" id="{F55C8B7B-E095-161C-2747-8F365179E126}"/>
              </a:ext>
            </a:extLst>
          </p:cNvPr>
          <p:cNvSpPr>
            <a:spLocks noGrp="1"/>
          </p:cNvSpPr>
          <p:nvPr>
            <p:ph idx="13"/>
          </p:nvPr>
        </p:nvSpPr>
        <p:spPr>
          <a:xfrm>
            <a:off x="554158" y="708975"/>
            <a:ext cx="11159998" cy="746276"/>
          </a:xfrm>
        </p:spPr>
        <p:txBody>
          <a:bodyPr>
            <a:normAutofit fontScale="85000" lnSpcReduction="20000"/>
          </a:bodyPr>
          <a:lstStyle/>
          <a:p>
            <a:pPr>
              <a:lnSpc>
                <a:spcPct val="120000"/>
              </a:lnSpc>
              <a:spcBef>
                <a:spcPts val="0"/>
              </a:spcBef>
            </a:pPr>
            <a:r>
              <a:rPr kumimoji="1" lang="ja-JP" altLang="en-US" dirty="0"/>
              <a:t>目的：テスト全容とスケジュール感を大日程レベルで認識合わせし、準備不足を未然防止するため</a:t>
            </a:r>
            <a:endParaRPr kumimoji="1" lang="en-US" altLang="ja-JP" dirty="0"/>
          </a:p>
          <a:p>
            <a:pPr>
              <a:lnSpc>
                <a:spcPct val="120000"/>
              </a:lnSpc>
              <a:spcBef>
                <a:spcPts val="0"/>
              </a:spcBef>
            </a:pPr>
            <a:r>
              <a:rPr lang="ja-JP" altLang="en-US" dirty="0"/>
              <a:t>作業：横軸に日付とテスト工程を並べ、大日程タスクを書き込む</a:t>
            </a:r>
            <a:r>
              <a:rPr lang="en-US" altLang="ja-JP" dirty="0"/>
              <a:t>(</a:t>
            </a:r>
            <a:r>
              <a:rPr lang="ja-JP" altLang="en-US" dirty="0"/>
              <a:t>各タスク工程で大日程タスクと作業分担の基本形は変わらないが、チーム内の顧客</a:t>
            </a:r>
            <a:r>
              <a:rPr lang="en-US" altLang="ja-JP" dirty="0"/>
              <a:t>/</a:t>
            </a:r>
            <a:r>
              <a:rPr lang="ja-JP" altLang="en-US" dirty="0"/>
              <a:t>ベンダー構成比と役割分担が工程ごとに変化する。ＵＴについては特殊で、テスト設計・テスト環境・テスト実施チームの役割の多くを開発チームが担当する</a:t>
            </a:r>
            <a:r>
              <a:rPr lang="en-US" altLang="ja-JP" dirty="0"/>
              <a:t>)</a:t>
            </a:r>
            <a:r>
              <a:rPr lang="ja-JP" altLang="en-US" dirty="0"/>
              <a:t>。</a:t>
            </a:r>
            <a:endParaRPr lang="en-US" altLang="ja-JP" dirty="0"/>
          </a:p>
        </p:txBody>
      </p:sp>
      <p:graphicFrame>
        <p:nvGraphicFramePr>
          <p:cNvPr id="5" name="表 4">
            <a:extLst>
              <a:ext uri="{FF2B5EF4-FFF2-40B4-BE49-F238E27FC236}">
                <a16:creationId xmlns:a16="http://schemas.microsoft.com/office/drawing/2014/main" id="{9A7A3D77-D8F3-9DED-DD64-4C53B640D482}"/>
              </a:ext>
            </a:extLst>
          </p:cNvPr>
          <p:cNvGraphicFramePr>
            <a:graphicFrameLocks noGrp="1"/>
          </p:cNvGraphicFramePr>
          <p:nvPr>
            <p:extLst>
              <p:ext uri="{D42A27DB-BD31-4B8C-83A1-F6EECF244321}">
                <p14:modId xmlns:p14="http://schemas.microsoft.com/office/powerpoint/2010/main" val="2586725416"/>
              </p:ext>
            </p:extLst>
          </p:nvPr>
        </p:nvGraphicFramePr>
        <p:xfrm>
          <a:off x="554156" y="1470241"/>
          <a:ext cx="11160000" cy="5400936"/>
        </p:xfrm>
        <a:graphic>
          <a:graphicData uri="http://schemas.openxmlformats.org/drawingml/2006/table">
            <a:tbl>
              <a:tblPr firstRow="1" bandRow="1">
                <a:tableStyleId>{5C22544A-7EE6-4342-B048-85BDC9FD1C3A}</a:tableStyleId>
              </a:tblPr>
              <a:tblGrid>
                <a:gridCol w="1224000">
                  <a:extLst>
                    <a:ext uri="{9D8B030D-6E8A-4147-A177-3AD203B41FA5}">
                      <a16:colId xmlns:a16="http://schemas.microsoft.com/office/drawing/2014/main" val="744672188"/>
                    </a:ext>
                  </a:extLst>
                </a:gridCol>
                <a:gridCol w="496800">
                  <a:extLst>
                    <a:ext uri="{9D8B030D-6E8A-4147-A177-3AD203B41FA5}">
                      <a16:colId xmlns:a16="http://schemas.microsoft.com/office/drawing/2014/main" val="2723655738"/>
                    </a:ext>
                  </a:extLst>
                </a:gridCol>
                <a:gridCol w="496800">
                  <a:extLst>
                    <a:ext uri="{9D8B030D-6E8A-4147-A177-3AD203B41FA5}">
                      <a16:colId xmlns:a16="http://schemas.microsoft.com/office/drawing/2014/main" val="218209618"/>
                    </a:ext>
                  </a:extLst>
                </a:gridCol>
                <a:gridCol w="496800">
                  <a:extLst>
                    <a:ext uri="{9D8B030D-6E8A-4147-A177-3AD203B41FA5}">
                      <a16:colId xmlns:a16="http://schemas.microsoft.com/office/drawing/2014/main" val="419342218"/>
                    </a:ext>
                  </a:extLst>
                </a:gridCol>
                <a:gridCol w="496800">
                  <a:extLst>
                    <a:ext uri="{9D8B030D-6E8A-4147-A177-3AD203B41FA5}">
                      <a16:colId xmlns:a16="http://schemas.microsoft.com/office/drawing/2014/main" val="301531707"/>
                    </a:ext>
                  </a:extLst>
                </a:gridCol>
                <a:gridCol w="496800">
                  <a:extLst>
                    <a:ext uri="{9D8B030D-6E8A-4147-A177-3AD203B41FA5}">
                      <a16:colId xmlns:a16="http://schemas.microsoft.com/office/drawing/2014/main" val="201852373"/>
                    </a:ext>
                  </a:extLst>
                </a:gridCol>
                <a:gridCol w="496800">
                  <a:extLst>
                    <a:ext uri="{9D8B030D-6E8A-4147-A177-3AD203B41FA5}">
                      <a16:colId xmlns:a16="http://schemas.microsoft.com/office/drawing/2014/main" val="1607374865"/>
                    </a:ext>
                  </a:extLst>
                </a:gridCol>
                <a:gridCol w="496800">
                  <a:extLst>
                    <a:ext uri="{9D8B030D-6E8A-4147-A177-3AD203B41FA5}">
                      <a16:colId xmlns:a16="http://schemas.microsoft.com/office/drawing/2014/main" val="1201111942"/>
                    </a:ext>
                  </a:extLst>
                </a:gridCol>
                <a:gridCol w="496800">
                  <a:extLst>
                    <a:ext uri="{9D8B030D-6E8A-4147-A177-3AD203B41FA5}">
                      <a16:colId xmlns:a16="http://schemas.microsoft.com/office/drawing/2014/main" val="2328347905"/>
                    </a:ext>
                  </a:extLst>
                </a:gridCol>
                <a:gridCol w="496800">
                  <a:extLst>
                    <a:ext uri="{9D8B030D-6E8A-4147-A177-3AD203B41FA5}">
                      <a16:colId xmlns:a16="http://schemas.microsoft.com/office/drawing/2014/main" val="228049712"/>
                    </a:ext>
                  </a:extLst>
                </a:gridCol>
                <a:gridCol w="496800">
                  <a:extLst>
                    <a:ext uri="{9D8B030D-6E8A-4147-A177-3AD203B41FA5}">
                      <a16:colId xmlns:a16="http://schemas.microsoft.com/office/drawing/2014/main" val="359098577"/>
                    </a:ext>
                  </a:extLst>
                </a:gridCol>
                <a:gridCol w="496800">
                  <a:extLst>
                    <a:ext uri="{9D8B030D-6E8A-4147-A177-3AD203B41FA5}">
                      <a16:colId xmlns:a16="http://schemas.microsoft.com/office/drawing/2014/main" val="496284046"/>
                    </a:ext>
                  </a:extLst>
                </a:gridCol>
                <a:gridCol w="496800">
                  <a:extLst>
                    <a:ext uri="{9D8B030D-6E8A-4147-A177-3AD203B41FA5}">
                      <a16:colId xmlns:a16="http://schemas.microsoft.com/office/drawing/2014/main" val="2031649407"/>
                    </a:ext>
                  </a:extLst>
                </a:gridCol>
                <a:gridCol w="496800">
                  <a:extLst>
                    <a:ext uri="{9D8B030D-6E8A-4147-A177-3AD203B41FA5}">
                      <a16:colId xmlns:a16="http://schemas.microsoft.com/office/drawing/2014/main" val="1793969839"/>
                    </a:ext>
                  </a:extLst>
                </a:gridCol>
                <a:gridCol w="496800">
                  <a:extLst>
                    <a:ext uri="{9D8B030D-6E8A-4147-A177-3AD203B41FA5}">
                      <a16:colId xmlns:a16="http://schemas.microsoft.com/office/drawing/2014/main" val="465212473"/>
                    </a:ext>
                  </a:extLst>
                </a:gridCol>
                <a:gridCol w="496800">
                  <a:extLst>
                    <a:ext uri="{9D8B030D-6E8A-4147-A177-3AD203B41FA5}">
                      <a16:colId xmlns:a16="http://schemas.microsoft.com/office/drawing/2014/main" val="990725863"/>
                    </a:ext>
                  </a:extLst>
                </a:gridCol>
                <a:gridCol w="496800">
                  <a:extLst>
                    <a:ext uri="{9D8B030D-6E8A-4147-A177-3AD203B41FA5}">
                      <a16:colId xmlns:a16="http://schemas.microsoft.com/office/drawing/2014/main" val="2002113334"/>
                    </a:ext>
                  </a:extLst>
                </a:gridCol>
                <a:gridCol w="496800">
                  <a:extLst>
                    <a:ext uri="{9D8B030D-6E8A-4147-A177-3AD203B41FA5}">
                      <a16:colId xmlns:a16="http://schemas.microsoft.com/office/drawing/2014/main" val="1453849835"/>
                    </a:ext>
                  </a:extLst>
                </a:gridCol>
                <a:gridCol w="496800">
                  <a:extLst>
                    <a:ext uri="{9D8B030D-6E8A-4147-A177-3AD203B41FA5}">
                      <a16:colId xmlns:a16="http://schemas.microsoft.com/office/drawing/2014/main" val="2697042497"/>
                    </a:ext>
                  </a:extLst>
                </a:gridCol>
                <a:gridCol w="496800">
                  <a:extLst>
                    <a:ext uri="{9D8B030D-6E8A-4147-A177-3AD203B41FA5}">
                      <a16:colId xmlns:a16="http://schemas.microsoft.com/office/drawing/2014/main" val="1750024297"/>
                    </a:ext>
                  </a:extLst>
                </a:gridCol>
                <a:gridCol w="496800">
                  <a:extLst>
                    <a:ext uri="{9D8B030D-6E8A-4147-A177-3AD203B41FA5}">
                      <a16:colId xmlns:a16="http://schemas.microsoft.com/office/drawing/2014/main" val="2041983435"/>
                    </a:ext>
                  </a:extLst>
                </a:gridCol>
              </a:tblGrid>
              <a:tr h="288000">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gridSpan="4">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20XX/XX</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20XX/XX</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gridSpan="4">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20XX/XX</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gridSpan="4">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20XX/XX</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gridSpan="4">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20XX/XX</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66575768"/>
                  </a:ext>
                </a:extLst>
              </a:tr>
              <a:tr h="11160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工程</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62306882"/>
                  </a:ext>
                </a:extLst>
              </a:tr>
              <a:tr h="2880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テスト責任者</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63060"/>
                  </a:ext>
                </a:extLst>
              </a:tr>
              <a:tr h="61366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品質管理チーム</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28648953"/>
                  </a:ext>
                </a:extLst>
              </a:tr>
              <a:tr h="7560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テスト設計チーム</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92233733"/>
                  </a:ext>
                </a:extLst>
              </a:tr>
              <a:tr h="61366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テスト環境チーム</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26006519"/>
                  </a:ext>
                </a:extLst>
              </a:tr>
              <a:tr h="6120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テスト実施チーム</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3206828"/>
                  </a:ext>
                </a:extLst>
              </a:tr>
              <a:tr h="10800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開発チーム</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4207707"/>
                  </a:ext>
                </a:extLst>
              </a:tr>
            </a:tbl>
          </a:graphicData>
        </a:graphic>
      </p:graphicFrame>
      <p:sp>
        <p:nvSpPr>
          <p:cNvPr id="6" name="矢印: 五方向 5">
            <a:extLst>
              <a:ext uri="{FF2B5EF4-FFF2-40B4-BE49-F238E27FC236}">
                <a16:creationId xmlns:a16="http://schemas.microsoft.com/office/drawing/2014/main" id="{8D84C97B-63C0-26B9-004E-BB1D0796B63F}"/>
              </a:ext>
            </a:extLst>
          </p:cNvPr>
          <p:cNvSpPr/>
          <p:nvPr/>
        </p:nvSpPr>
        <p:spPr>
          <a:xfrm>
            <a:off x="1784212" y="1787820"/>
            <a:ext cx="1000933" cy="252000"/>
          </a:xfrm>
          <a:prstGeom prst="homePlate">
            <a:avLst>
              <a:gd name="adj" fmla="val 29949"/>
            </a:avLst>
          </a:prstGeom>
          <a:solidFill>
            <a:schemeClr val="accent5">
              <a:lumMod val="75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設計</a:t>
            </a:r>
          </a:p>
        </p:txBody>
      </p:sp>
      <p:sp>
        <p:nvSpPr>
          <p:cNvPr id="7" name="矢印: 五方向 6">
            <a:extLst>
              <a:ext uri="{FF2B5EF4-FFF2-40B4-BE49-F238E27FC236}">
                <a16:creationId xmlns:a16="http://schemas.microsoft.com/office/drawing/2014/main" id="{52D8C0FE-AAF3-C13D-6E38-B6AF45198805}"/>
              </a:ext>
            </a:extLst>
          </p:cNvPr>
          <p:cNvSpPr/>
          <p:nvPr/>
        </p:nvSpPr>
        <p:spPr>
          <a:xfrm>
            <a:off x="2785145" y="1787820"/>
            <a:ext cx="2072080" cy="252000"/>
          </a:xfrm>
          <a:prstGeom prst="homePlate">
            <a:avLst>
              <a:gd name="adj" fmla="val 18809"/>
            </a:avLst>
          </a:prstGeom>
          <a:solidFill>
            <a:schemeClr val="accent5">
              <a:lumMod val="75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開発</a:t>
            </a:r>
          </a:p>
        </p:txBody>
      </p:sp>
      <p:sp>
        <p:nvSpPr>
          <p:cNvPr id="8" name="矢印: 五方向 7">
            <a:extLst>
              <a:ext uri="{FF2B5EF4-FFF2-40B4-BE49-F238E27FC236}">
                <a16:creationId xmlns:a16="http://schemas.microsoft.com/office/drawing/2014/main" id="{3DA11FB8-8CDF-3828-8628-4F0F2030ECD3}"/>
              </a:ext>
            </a:extLst>
          </p:cNvPr>
          <p:cNvSpPr/>
          <p:nvPr/>
        </p:nvSpPr>
        <p:spPr>
          <a:xfrm>
            <a:off x="4857225" y="1787820"/>
            <a:ext cx="1132515" cy="252000"/>
          </a:xfrm>
          <a:prstGeom prst="homePlate">
            <a:avLst>
              <a:gd name="adj" fmla="val 18809"/>
            </a:avLst>
          </a:prstGeom>
          <a:solidFill>
            <a:schemeClr val="accent5">
              <a:lumMod val="75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単体テスト</a:t>
            </a:r>
          </a:p>
        </p:txBody>
      </p:sp>
      <p:sp>
        <p:nvSpPr>
          <p:cNvPr id="9" name="矢印: 五方向 8">
            <a:extLst>
              <a:ext uri="{FF2B5EF4-FFF2-40B4-BE49-F238E27FC236}">
                <a16:creationId xmlns:a16="http://schemas.microsoft.com/office/drawing/2014/main" id="{D96B048C-0C70-B0C8-DAFA-6E4C576D937E}"/>
              </a:ext>
            </a:extLst>
          </p:cNvPr>
          <p:cNvSpPr/>
          <p:nvPr/>
        </p:nvSpPr>
        <p:spPr>
          <a:xfrm>
            <a:off x="5989740" y="1787820"/>
            <a:ext cx="1249960" cy="252000"/>
          </a:xfrm>
          <a:prstGeom prst="homePlate">
            <a:avLst>
              <a:gd name="adj" fmla="val 18809"/>
            </a:avLst>
          </a:prstGeom>
          <a:solidFill>
            <a:schemeClr val="accent5">
              <a:lumMod val="75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内部結合テスト</a:t>
            </a:r>
          </a:p>
        </p:txBody>
      </p:sp>
      <p:sp>
        <p:nvSpPr>
          <p:cNvPr id="10" name="矢印: 五方向 9">
            <a:extLst>
              <a:ext uri="{FF2B5EF4-FFF2-40B4-BE49-F238E27FC236}">
                <a16:creationId xmlns:a16="http://schemas.microsoft.com/office/drawing/2014/main" id="{98CCEDE8-0B8D-674F-5948-CEBABDC51BFE}"/>
              </a:ext>
            </a:extLst>
          </p:cNvPr>
          <p:cNvSpPr/>
          <p:nvPr/>
        </p:nvSpPr>
        <p:spPr>
          <a:xfrm>
            <a:off x="7273256" y="1787820"/>
            <a:ext cx="1249960" cy="252000"/>
          </a:xfrm>
          <a:prstGeom prst="homePlate">
            <a:avLst>
              <a:gd name="adj" fmla="val 18809"/>
            </a:avLst>
          </a:prstGeom>
          <a:solidFill>
            <a:schemeClr val="accent5">
              <a:lumMod val="75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外部結合テスト</a:t>
            </a:r>
          </a:p>
        </p:txBody>
      </p:sp>
      <p:sp>
        <p:nvSpPr>
          <p:cNvPr id="11" name="矢印: 五方向 10">
            <a:extLst>
              <a:ext uri="{FF2B5EF4-FFF2-40B4-BE49-F238E27FC236}">
                <a16:creationId xmlns:a16="http://schemas.microsoft.com/office/drawing/2014/main" id="{90669ED2-F6C0-4B92-E59F-4C42F32A8419}"/>
              </a:ext>
            </a:extLst>
          </p:cNvPr>
          <p:cNvSpPr/>
          <p:nvPr/>
        </p:nvSpPr>
        <p:spPr>
          <a:xfrm>
            <a:off x="8556772" y="1787820"/>
            <a:ext cx="2155659" cy="252000"/>
          </a:xfrm>
          <a:prstGeom prst="homePlate">
            <a:avLst>
              <a:gd name="adj" fmla="val 18809"/>
            </a:avLst>
          </a:prstGeom>
          <a:solidFill>
            <a:schemeClr val="accent5">
              <a:lumMod val="75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総合テスト</a:t>
            </a:r>
          </a:p>
        </p:txBody>
      </p:sp>
      <p:sp>
        <p:nvSpPr>
          <p:cNvPr id="12" name="矢印: 五方向 11">
            <a:extLst>
              <a:ext uri="{FF2B5EF4-FFF2-40B4-BE49-F238E27FC236}">
                <a16:creationId xmlns:a16="http://schemas.microsoft.com/office/drawing/2014/main" id="{CD855FF6-0AE3-351D-D819-8D35760106E7}"/>
              </a:ext>
            </a:extLst>
          </p:cNvPr>
          <p:cNvSpPr/>
          <p:nvPr/>
        </p:nvSpPr>
        <p:spPr>
          <a:xfrm>
            <a:off x="10712431" y="1787820"/>
            <a:ext cx="1001725" cy="252000"/>
          </a:xfrm>
          <a:prstGeom prst="homePlate">
            <a:avLst>
              <a:gd name="adj" fmla="val 18809"/>
            </a:avLst>
          </a:prstGeom>
          <a:solidFill>
            <a:schemeClr val="accent5">
              <a:lumMod val="75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bg1"/>
                </a:solidFill>
                <a:latin typeface="Meiryo UI" panose="020B0604030504040204" pitchFamily="50" charset="-128"/>
                <a:ea typeface="Meiryo UI" panose="020B0604030504040204" pitchFamily="50" charset="-128"/>
              </a:rPr>
              <a:t>UAT</a:t>
            </a:r>
            <a:r>
              <a:rPr lang="ja-JP" altLang="en-US" sz="1400" dirty="0">
                <a:solidFill>
                  <a:schemeClr val="bg1"/>
                </a:solidFill>
                <a:latin typeface="Meiryo UI" panose="020B0604030504040204" pitchFamily="50" charset="-128"/>
                <a:ea typeface="Meiryo UI" panose="020B0604030504040204" pitchFamily="50" charset="-128"/>
              </a:rPr>
              <a:t>テスト</a:t>
            </a:r>
          </a:p>
        </p:txBody>
      </p:sp>
      <p:sp>
        <p:nvSpPr>
          <p:cNvPr id="13" name="矢印: 五方向 12">
            <a:extLst>
              <a:ext uri="{FF2B5EF4-FFF2-40B4-BE49-F238E27FC236}">
                <a16:creationId xmlns:a16="http://schemas.microsoft.com/office/drawing/2014/main" id="{0AD99537-E854-FB35-3BDB-C1156D53BB87}"/>
              </a:ext>
            </a:extLst>
          </p:cNvPr>
          <p:cNvSpPr/>
          <p:nvPr/>
        </p:nvSpPr>
        <p:spPr>
          <a:xfrm>
            <a:off x="8556772" y="2047514"/>
            <a:ext cx="2155659" cy="252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移行リハ実施</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4" name="矢印: 五方向 13">
            <a:extLst>
              <a:ext uri="{FF2B5EF4-FFF2-40B4-BE49-F238E27FC236}">
                <a16:creationId xmlns:a16="http://schemas.microsoft.com/office/drawing/2014/main" id="{628708A2-085C-60CA-891E-A490EF864B1C}"/>
              </a:ext>
            </a:extLst>
          </p:cNvPr>
          <p:cNvSpPr/>
          <p:nvPr/>
        </p:nvSpPr>
        <p:spPr>
          <a:xfrm>
            <a:off x="9540086" y="2307208"/>
            <a:ext cx="2174070" cy="252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運用テスト実施</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8958C708-0913-F7F4-A230-D49EA22FEF2E}"/>
              </a:ext>
            </a:extLst>
          </p:cNvPr>
          <p:cNvSpPr/>
          <p:nvPr/>
        </p:nvSpPr>
        <p:spPr>
          <a:xfrm>
            <a:off x="1784212" y="2055208"/>
            <a:ext cx="1000933" cy="252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全体テスト計画</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矢印: 五方向 15">
            <a:extLst>
              <a:ext uri="{FF2B5EF4-FFF2-40B4-BE49-F238E27FC236}">
                <a16:creationId xmlns:a16="http://schemas.microsoft.com/office/drawing/2014/main" id="{C335FD5F-4CD8-FD45-6ACE-76A193348EBB}"/>
              </a:ext>
            </a:extLst>
          </p:cNvPr>
          <p:cNvSpPr/>
          <p:nvPr/>
        </p:nvSpPr>
        <p:spPr>
          <a:xfrm>
            <a:off x="1784212" y="2322198"/>
            <a:ext cx="1000933" cy="252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I/F</a:t>
            </a:r>
            <a:r>
              <a:rPr lang="ja-JP" altLang="en-US" sz="1200" dirty="0">
                <a:solidFill>
                  <a:schemeClr val="tx1"/>
                </a:solidFill>
                <a:latin typeface="Meiryo UI" panose="020B0604030504040204" pitchFamily="50" charset="-128"/>
                <a:ea typeface="Meiryo UI" panose="020B0604030504040204" pitchFamily="50" charset="-128"/>
              </a:rPr>
              <a:t>テスト計画</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7" name="矢印: 五方向 16">
            <a:extLst>
              <a:ext uri="{FF2B5EF4-FFF2-40B4-BE49-F238E27FC236}">
                <a16:creationId xmlns:a16="http://schemas.microsoft.com/office/drawing/2014/main" id="{B614F160-2284-2E0B-B7EE-F0B5F1315CA2}"/>
              </a:ext>
            </a:extLst>
          </p:cNvPr>
          <p:cNvSpPr/>
          <p:nvPr/>
        </p:nvSpPr>
        <p:spPr>
          <a:xfrm>
            <a:off x="1784212" y="2589188"/>
            <a:ext cx="1000933" cy="252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結合テスト計画</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8" name="矢印: 五方向 17">
            <a:extLst>
              <a:ext uri="{FF2B5EF4-FFF2-40B4-BE49-F238E27FC236}">
                <a16:creationId xmlns:a16="http://schemas.microsoft.com/office/drawing/2014/main" id="{8AA5D2AE-FBB1-E8BA-0F94-DA16360B5B6F}"/>
              </a:ext>
            </a:extLst>
          </p:cNvPr>
          <p:cNvSpPr/>
          <p:nvPr/>
        </p:nvSpPr>
        <p:spPr>
          <a:xfrm>
            <a:off x="4429387" y="5752669"/>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テスト環境</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19" name="矢印: 五方向 18">
            <a:extLst>
              <a:ext uri="{FF2B5EF4-FFF2-40B4-BE49-F238E27FC236}">
                <a16:creationId xmlns:a16="http://schemas.microsoft.com/office/drawing/2014/main" id="{8DF5C3A9-7651-11B6-1B17-6FF1033A257E}"/>
              </a:ext>
            </a:extLst>
          </p:cNvPr>
          <p:cNvSpPr/>
          <p:nvPr/>
        </p:nvSpPr>
        <p:spPr>
          <a:xfrm>
            <a:off x="5561901" y="3815076"/>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テスト計画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0" name="矢印: 五方向 19">
            <a:extLst>
              <a:ext uri="{FF2B5EF4-FFF2-40B4-BE49-F238E27FC236}">
                <a16:creationId xmlns:a16="http://schemas.microsoft.com/office/drawing/2014/main" id="{364AF0B5-B22C-4B32-7F18-801C67D9F33F}"/>
              </a:ext>
            </a:extLst>
          </p:cNvPr>
          <p:cNvSpPr/>
          <p:nvPr/>
        </p:nvSpPr>
        <p:spPr>
          <a:xfrm>
            <a:off x="4857225" y="6105292"/>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正常系テスト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1" name="矢印: 五方向 20">
            <a:extLst>
              <a:ext uri="{FF2B5EF4-FFF2-40B4-BE49-F238E27FC236}">
                <a16:creationId xmlns:a16="http://schemas.microsoft.com/office/drawing/2014/main" id="{0C953DA1-2101-8407-82C7-FC16C29DD214}"/>
              </a:ext>
            </a:extLst>
          </p:cNvPr>
          <p:cNvSpPr/>
          <p:nvPr/>
        </p:nvSpPr>
        <p:spPr>
          <a:xfrm>
            <a:off x="5285064" y="6105292"/>
            <a:ext cx="432000"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異常系テスト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2" name="矢印: 五方向 21">
            <a:extLst>
              <a:ext uri="{FF2B5EF4-FFF2-40B4-BE49-F238E27FC236}">
                <a16:creationId xmlns:a16="http://schemas.microsoft.com/office/drawing/2014/main" id="{64457AEA-2F61-D4CA-8736-CDB5FEB65C06}"/>
              </a:ext>
            </a:extLst>
          </p:cNvPr>
          <p:cNvSpPr/>
          <p:nvPr/>
        </p:nvSpPr>
        <p:spPr>
          <a:xfrm>
            <a:off x="5712902" y="6105292"/>
            <a:ext cx="360000"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強化テスト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3" name="矢印: 五方向 22">
            <a:extLst>
              <a:ext uri="{FF2B5EF4-FFF2-40B4-BE49-F238E27FC236}">
                <a16:creationId xmlns:a16="http://schemas.microsoft.com/office/drawing/2014/main" id="{35CECE3B-F955-CB8F-C28E-E50D8023CE97}"/>
              </a:ext>
            </a:extLst>
          </p:cNvPr>
          <p:cNvSpPr/>
          <p:nvPr/>
        </p:nvSpPr>
        <p:spPr>
          <a:xfrm>
            <a:off x="5050173" y="5752669"/>
            <a:ext cx="234891"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設定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4" name="矢印: 五方向 23">
            <a:extLst>
              <a:ext uri="{FF2B5EF4-FFF2-40B4-BE49-F238E27FC236}">
                <a16:creationId xmlns:a16="http://schemas.microsoft.com/office/drawing/2014/main" id="{9129D653-E78B-905D-AF63-A6F72CED4460}"/>
              </a:ext>
            </a:extLst>
          </p:cNvPr>
          <p:cNvSpPr/>
          <p:nvPr/>
        </p:nvSpPr>
        <p:spPr>
          <a:xfrm>
            <a:off x="5498983" y="5752669"/>
            <a:ext cx="234891"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設定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5" name="矢印: 五方向 24">
            <a:extLst>
              <a:ext uri="{FF2B5EF4-FFF2-40B4-BE49-F238E27FC236}">
                <a16:creationId xmlns:a16="http://schemas.microsoft.com/office/drawing/2014/main" id="{E22B6188-C5A9-EEC3-C554-0248A6EEBC12}"/>
              </a:ext>
            </a:extLst>
          </p:cNvPr>
          <p:cNvSpPr/>
          <p:nvPr/>
        </p:nvSpPr>
        <p:spPr>
          <a:xfrm>
            <a:off x="5989740" y="5265731"/>
            <a:ext cx="427839"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正常系テスト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6" name="矢印: 五方向 25">
            <a:extLst>
              <a:ext uri="{FF2B5EF4-FFF2-40B4-BE49-F238E27FC236}">
                <a16:creationId xmlns:a16="http://schemas.microsoft.com/office/drawing/2014/main" id="{B1487831-623D-571D-4B7E-1001BE936D11}"/>
              </a:ext>
            </a:extLst>
          </p:cNvPr>
          <p:cNvSpPr/>
          <p:nvPr/>
        </p:nvSpPr>
        <p:spPr>
          <a:xfrm>
            <a:off x="6417579" y="5265731"/>
            <a:ext cx="427839"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異常系テスト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7" name="矢印: 五方向 26">
            <a:extLst>
              <a:ext uri="{FF2B5EF4-FFF2-40B4-BE49-F238E27FC236}">
                <a16:creationId xmlns:a16="http://schemas.microsoft.com/office/drawing/2014/main" id="{72260437-C478-655B-6D3D-A96E9591DDCA}"/>
              </a:ext>
            </a:extLst>
          </p:cNvPr>
          <p:cNvSpPr/>
          <p:nvPr/>
        </p:nvSpPr>
        <p:spPr>
          <a:xfrm>
            <a:off x="6845417" y="5265731"/>
            <a:ext cx="396000"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強化テスト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8" name="矢印: 五方向 27">
            <a:extLst>
              <a:ext uri="{FF2B5EF4-FFF2-40B4-BE49-F238E27FC236}">
                <a16:creationId xmlns:a16="http://schemas.microsoft.com/office/drawing/2014/main" id="{BCF876FC-6B81-AC88-C579-828881927079}"/>
              </a:ext>
            </a:extLst>
          </p:cNvPr>
          <p:cNvSpPr/>
          <p:nvPr/>
        </p:nvSpPr>
        <p:spPr>
          <a:xfrm>
            <a:off x="4857225" y="6457915"/>
            <a:ext cx="1116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インシデント切分け</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9" name="矢印: 五方向 28">
            <a:extLst>
              <a:ext uri="{FF2B5EF4-FFF2-40B4-BE49-F238E27FC236}">
                <a16:creationId xmlns:a16="http://schemas.microsoft.com/office/drawing/2014/main" id="{40B8612D-F41F-2C17-6BF3-02B276BDCA12}"/>
              </a:ext>
            </a:extLst>
          </p:cNvPr>
          <p:cNvSpPr/>
          <p:nvPr/>
        </p:nvSpPr>
        <p:spPr>
          <a:xfrm>
            <a:off x="4857225" y="6652470"/>
            <a:ext cx="1116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0" name="矢印: 五方向 29">
            <a:extLst>
              <a:ext uri="{FF2B5EF4-FFF2-40B4-BE49-F238E27FC236}">
                <a16:creationId xmlns:a16="http://schemas.microsoft.com/office/drawing/2014/main" id="{8F59649D-ED70-904E-F163-59242EF78D67}"/>
              </a:ext>
            </a:extLst>
          </p:cNvPr>
          <p:cNvSpPr/>
          <p:nvPr/>
        </p:nvSpPr>
        <p:spPr>
          <a:xfrm>
            <a:off x="7248089" y="5265731"/>
            <a:ext cx="427839"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正常系テスト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1" name="矢印: 五方向 30">
            <a:extLst>
              <a:ext uri="{FF2B5EF4-FFF2-40B4-BE49-F238E27FC236}">
                <a16:creationId xmlns:a16="http://schemas.microsoft.com/office/drawing/2014/main" id="{76222F73-4EF6-1929-B3C9-6D0C5017EEF3}"/>
              </a:ext>
            </a:extLst>
          </p:cNvPr>
          <p:cNvSpPr/>
          <p:nvPr/>
        </p:nvSpPr>
        <p:spPr>
          <a:xfrm>
            <a:off x="7675928" y="5265731"/>
            <a:ext cx="427839"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異常系テスト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2" name="矢印: 五方向 31">
            <a:extLst>
              <a:ext uri="{FF2B5EF4-FFF2-40B4-BE49-F238E27FC236}">
                <a16:creationId xmlns:a16="http://schemas.microsoft.com/office/drawing/2014/main" id="{AC2FC671-C88D-668E-4749-E44E7CD0C08D}"/>
              </a:ext>
            </a:extLst>
          </p:cNvPr>
          <p:cNvSpPr/>
          <p:nvPr/>
        </p:nvSpPr>
        <p:spPr>
          <a:xfrm>
            <a:off x="8103766" y="5265731"/>
            <a:ext cx="396000"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強化テスト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3" name="矢印: 五方向 32">
            <a:extLst>
              <a:ext uri="{FF2B5EF4-FFF2-40B4-BE49-F238E27FC236}">
                <a16:creationId xmlns:a16="http://schemas.microsoft.com/office/drawing/2014/main" id="{C9048CFB-F7BC-FCC5-972D-EAB85CACAB9D}"/>
              </a:ext>
            </a:extLst>
          </p:cNvPr>
          <p:cNvSpPr/>
          <p:nvPr/>
        </p:nvSpPr>
        <p:spPr>
          <a:xfrm>
            <a:off x="6807665" y="3815076"/>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テスト計画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4" name="矢印: 五方向 33">
            <a:extLst>
              <a:ext uri="{FF2B5EF4-FFF2-40B4-BE49-F238E27FC236}">
                <a16:creationId xmlns:a16="http://schemas.microsoft.com/office/drawing/2014/main" id="{1A892D97-2A36-AD23-8420-42A15088ACB4}"/>
              </a:ext>
            </a:extLst>
          </p:cNvPr>
          <p:cNvSpPr/>
          <p:nvPr/>
        </p:nvSpPr>
        <p:spPr>
          <a:xfrm>
            <a:off x="8095377" y="3815076"/>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テスト計画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5" name="矢印: 五方向 34">
            <a:extLst>
              <a:ext uri="{FF2B5EF4-FFF2-40B4-BE49-F238E27FC236}">
                <a16:creationId xmlns:a16="http://schemas.microsoft.com/office/drawing/2014/main" id="{7E1985AD-C9EB-13D9-8DCF-57A62194F204}"/>
              </a:ext>
            </a:extLst>
          </p:cNvPr>
          <p:cNvSpPr/>
          <p:nvPr/>
        </p:nvSpPr>
        <p:spPr>
          <a:xfrm>
            <a:off x="10284592" y="3815076"/>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テスト計画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6" name="矢印: 五方向 35">
            <a:extLst>
              <a:ext uri="{FF2B5EF4-FFF2-40B4-BE49-F238E27FC236}">
                <a16:creationId xmlns:a16="http://schemas.microsoft.com/office/drawing/2014/main" id="{BBCCD68F-AB05-5643-DBE6-06C5ACE30E4D}"/>
              </a:ext>
            </a:extLst>
          </p:cNvPr>
          <p:cNvSpPr/>
          <p:nvPr/>
        </p:nvSpPr>
        <p:spPr>
          <a:xfrm>
            <a:off x="4429386" y="6090302"/>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テスト計画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7" name="矢印: 五方向 36">
            <a:extLst>
              <a:ext uri="{FF2B5EF4-FFF2-40B4-BE49-F238E27FC236}">
                <a16:creationId xmlns:a16="http://schemas.microsoft.com/office/drawing/2014/main" id="{A41C778C-91E7-7291-7C4C-3148033E5BAE}"/>
              </a:ext>
            </a:extLst>
          </p:cNvPr>
          <p:cNvSpPr/>
          <p:nvPr/>
        </p:nvSpPr>
        <p:spPr>
          <a:xfrm>
            <a:off x="5989740" y="4161775"/>
            <a:ext cx="12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インシデント切分け</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8" name="矢印: 五方向 37">
            <a:extLst>
              <a:ext uri="{FF2B5EF4-FFF2-40B4-BE49-F238E27FC236}">
                <a16:creationId xmlns:a16="http://schemas.microsoft.com/office/drawing/2014/main" id="{11DF11D6-A143-CC96-487E-23E4F34CCACD}"/>
              </a:ext>
            </a:extLst>
          </p:cNvPr>
          <p:cNvSpPr/>
          <p:nvPr/>
        </p:nvSpPr>
        <p:spPr>
          <a:xfrm>
            <a:off x="5989740" y="4356330"/>
            <a:ext cx="12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9" name="矢印: 五方向 38">
            <a:extLst>
              <a:ext uri="{FF2B5EF4-FFF2-40B4-BE49-F238E27FC236}">
                <a16:creationId xmlns:a16="http://schemas.microsoft.com/office/drawing/2014/main" id="{C05EEA07-84FF-5612-95CA-A569DD295A19}"/>
              </a:ext>
            </a:extLst>
          </p:cNvPr>
          <p:cNvSpPr/>
          <p:nvPr/>
        </p:nvSpPr>
        <p:spPr>
          <a:xfrm>
            <a:off x="7248089" y="4161775"/>
            <a:ext cx="1283516"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インシデント切分け</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0" name="矢印: 五方向 39">
            <a:extLst>
              <a:ext uri="{FF2B5EF4-FFF2-40B4-BE49-F238E27FC236}">
                <a16:creationId xmlns:a16="http://schemas.microsoft.com/office/drawing/2014/main" id="{B81FC50C-CF07-E468-E979-CADA0E16B03D}"/>
              </a:ext>
            </a:extLst>
          </p:cNvPr>
          <p:cNvSpPr/>
          <p:nvPr/>
        </p:nvSpPr>
        <p:spPr>
          <a:xfrm>
            <a:off x="7248089" y="4356330"/>
            <a:ext cx="1283516"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1" name="矢印: 五方向 40">
            <a:extLst>
              <a:ext uri="{FF2B5EF4-FFF2-40B4-BE49-F238E27FC236}">
                <a16:creationId xmlns:a16="http://schemas.microsoft.com/office/drawing/2014/main" id="{AA5C1F81-BD83-1ADF-3286-D58803B35FB4}"/>
              </a:ext>
            </a:extLst>
          </p:cNvPr>
          <p:cNvSpPr/>
          <p:nvPr/>
        </p:nvSpPr>
        <p:spPr>
          <a:xfrm>
            <a:off x="8556772" y="4161775"/>
            <a:ext cx="21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インシデント切分け</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2" name="矢印: 五方向 41">
            <a:extLst>
              <a:ext uri="{FF2B5EF4-FFF2-40B4-BE49-F238E27FC236}">
                <a16:creationId xmlns:a16="http://schemas.microsoft.com/office/drawing/2014/main" id="{2A01FF33-C6A7-99FB-32A2-AA77E40500CE}"/>
              </a:ext>
            </a:extLst>
          </p:cNvPr>
          <p:cNvSpPr/>
          <p:nvPr/>
        </p:nvSpPr>
        <p:spPr>
          <a:xfrm>
            <a:off x="8556772" y="4356330"/>
            <a:ext cx="21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3" name="矢印: 五方向 42">
            <a:extLst>
              <a:ext uri="{FF2B5EF4-FFF2-40B4-BE49-F238E27FC236}">
                <a16:creationId xmlns:a16="http://schemas.microsoft.com/office/drawing/2014/main" id="{32F013F6-A749-0BEA-8E20-612B24EE06BA}"/>
              </a:ext>
            </a:extLst>
          </p:cNvPr>
          <p:cNvSpPr/>
          <p:nvPr/>
        </p:nvSpPr>
        <p:spPr>
          <a:xfrm>
            <a:off x="10712431" y="4161775"/>
            <a:ext cx="1008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インシデント切分け</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4" name="矢印: 五方向 43">
            <a:extLst>
              <a:ext uri="{FF2B5EF4-FFF2-40B4-BE49-F238E27FC236}">
                <a16:creationId xmlns:a16="http://schemas.microsoft.com/office/drawing/2014/main" id="{4B3B75E7-07BC-ACB2-6EF3-11DA4032B6ED}"/>
              </a:ext>
            </a:extLst>
          </p:cNvPr>
          <p:cNvSpPr/>
          <p:nvPr/>
        </p:nvSpPr>
        <p:spPr>
          <a:xfrm>
            <a:off x="10712431" y="4356330"/>
            <a:ext cx="1008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5" name="矢印: 五方向 44">
            <a:extLst>
              <a:ext uri="{FF2B5EF4-FFF2-40B4-BE49-F238E27FC236}">
                <a16:creationId xmlns:a16="http://schemas.microsoft.com/office/drawing/2014/main" id="{12751051-4A8C-326A-7308-80BE21B74BAD}"/>
              </a:ext>
            </a:extLst>
          </p:cNvPr>
          <p:cNvSpPr/>
          <p:nvPr/>
        </p:nvSpPr>
        <p:spPr>
          <a:xfrm>
            <a:off x="8531605" y="5265731"/>
            <a:ext cx="720000"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正常系テスト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6" name="矢印: 五方向 45">
            <a:extLst>
              <a:ext uri="{FF2B5EF4-FFF2-40B4-BE49-F238E27FC236}">
                <a16:creationId xmlns:a16="http://schemas.microsoft.com/office/drawing/2014/main" id="{8DD3DAEA-0ACC-4106-6D02-D4962484C1E7}"/>
              </a:ext>
            </a:extLst>
          </p:cNvPr>
          <p:cNvSpPr/>
          <p:nvPr/>
        </p:nvSpPr>
        <p:spPr>
          <a:xfrm>
            <a:off x="9270230" y="5265732"/>
            <a:ext cx="720000" cy="18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異常系テスト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7" name="矢印: 五方向 46">
            <a:extLst>
              <a:ext uri="{FF2B5EF4-FFF2-40B4-BE49-F238E27FC236}">
                <a16:creationId xmlns:a16="http://schemas.microsoft.com/office/drawing/2014/main" id="{9D18F78D-7C4E-00ED-2579-DE2E827A907E}"/>
              </a:ext>
            </a:extLst>
          </p:cNvPr>
          <p:cNvSpPr/>
          <p:nvPr/>
        </p:nvSpPr>
        <p:spPr>
          <a:xfrm>
            <a:off x="10008856" y="5265731"/>
            <a:ext cx="720000"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強化テスト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8" name="矢印: 五方向 47">
            <a:extLst>
              <a:ext uri="{FF2B5EF4-FFF2-40B4-BE49-F238E27FC236}">
                <a16:creationId xmlns:a16="http://schemas.microsoft.com/office/drawing/2014/main" id="{A6EC3E94-92E6-85E5-F4BD-9B0790545177}"/>
              </a:ext>
            </a:extLst>
          </p:cNvPr>
          <p:cNvSpPr/>
          <p:nvPr/>
        </p:nvSpPr>
        <p:spPr>
          <a:xfrm>
            <a:off x="9270230" y="5443463"/>
            <a:ext cx="720000" cy="18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非機能テスト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9" name="矢印: 五方向 48">
            <a:extLst>
              <a:ext uri="{FF2B5EF4-FFF2-40B4-BE49-F238E27FC236}">
                <a16:creationId xmlns:a16="http://schemas.microsoft.com/office/drawing/2014/main" id="{E9DBC615-637E-1A57-736C-4F15CC4B3DC0}"/>
              </a:ext>
            </a:extLst>
          </p:cNvPr>
          <p:cNvSpPr/>
          <p:nvPr/>
        </p:nvSpPr>
        <p:spPr>
          <a:xfrm>
            <a:off x="10728855" y="5265731"/>
            <a:ext cx="324000"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正常系テスト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0" name="矢印: 五方向 49">
            <a:extLst>
              <a:ext uri="{FF2B5EF4-FFF2-40B4-BE49-F238E27FC236}">
                <a16:creationId xmlns:a16="http://schemas.microsoft.com/office/drawing/2014/main" id="{A605CE25-7B80-01B2-EB52-0819558DC32A}"/>
              </a:ext>
            </a:extLst>
          </p:cNvPr>
          <p:cNvSpPr/>
          <p:nvPr/>
        </p:nvSpPr>
        <p:spPr>
          <a:xfrm>
            <a:off x="11066156" y="5265731"/>
            <a:ext cx="324000"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異常系テスト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1" name="矢印: 五方向 50">
            <a:extLst>
              <a:ext uri="{FF2B5EF4-FFF2-40B4-BE49-F238E27FC236}">
                <a16:creationId xmlns:a16="http://schemas.microsoft.com/office/drawing/2014/main" id="{395DE632-59D4-2D20-0FD7-F6CE670CA259}"/>
              </a:ext>
            </a:extLst>
          </p:cNvPr>
          <p:cNvSpPr/>
          <p:nvPr/>
        </p:nvSpPr>
        <p:spPr>
          <a:xfrm>
            <a:off x="11390156" y="5265731"/>
            <a:ext cx="324000" cy="3600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強化テスト</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 name="矢印: 五方向 2">
            <a:extLst>
              <a:ext uri="{FF2B5EF4-FFF2-40B4-BE49-F238E27FC236}">
                <a16:creationId xmlns:a16="http://schemas.microsoft.com/office/drawing/2014/main" id="{2C7444C5-A34C-C48C-C55D-275CD4603EF9}"/>
              </a:ext>
            </a:extLst>
          </p:cNvPr>
          <p:cNvSpPr/>
          <p:nvPr/>
        </p:nvSpPr>
        <p:spPr>
          <a:xfrm>
            <a:off x="5599027" y="4570674"/>
            <a:ext cx="353586"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err="1">
                <a:solidFill>
                  <a:schemeClr val="tx1"/>
                </a:solidFill>
                <a:latin typeface="Meiryo UI" panose="020B0604030504040204" pitchFamily="50" charset="-128"/>
                <a:ea typeface="Meiryo UI" panose="020B0604030504040204" pitchFamily="50" charset="-128"/>
              </a:rPr>
              <a:t>ITa</a:t>
            </a:r>
            <a:r>
              <a:rPr lang="ja-JP" altLang="en-US" sz="1000" dirty="0">
                <a:solidFill>
                  <a:schemeClr val="tx1"/>
                </a:solidFill>
                <a:latin typeface="Meiryo UI" panose="020B0604030504040204" pitchFamily="50" charset="-128"/>
                <a:ea typeface="Meiryo UI" panose="020B0604030504040204" pitchFamily="50" charset="-128"/>
              </a:rPr>
              <a:t>環境</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2" name="矢印: 五方向 51">
            <a:extLst>
              <a:ext uri="{FF2B5EF4-FFF2-40B4-BE49-F238E27FC236}">
                <a16:creationId xmlns:a16="http://schemas.microsoft.com/office/drawing/2014/main" id="{4C761FF5-854B-DDDD-3690-E467C6A56E9C}"/>
              </a:ext>
            </a:extLst>
          </p:cNvPr>
          <p:cNvSpPr/>
          <p:nvPr/>
        </p:nvSpPr>
        <p:spPr>
          <a:xfrm>
            <a:off x="6154767" y="4570674"/>
            <a:ext cx="204088"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設定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3" name="矢印: 五方向 52">
            <a:extLst>
              <a:ext uri="{FF2B5EF4-FFF2-40B4-BE49-F238E27FC236}">
                <a16:creationId xmlns:a16="http://schemas.microsoft.com/office/drawing/2014/main" id="{BA9D1F6E-4852-D424-C07B-B4D259BB8020}"/>
              </a:ext>
            </a:extLst>
          </p:cNvPr>
          <p:cNvSpPr/>
          <p:nvPr/>
        </p:nvSpPr>
        <p:spPr>
          <a:xfrm>
            <a:off x="6641329" y="4570674"/>
            <a:ext cx="204088"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設定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4" name="矢印: 五方向 53">
            <a:extLst>
              <a:ext uri="{FF2B5EF4-FFF2-40B4-BE49-F238E27FC236}">
                <a16:creationId xmlns:a16="http://schemas.microsoft.com/office/drawing/2014/main" id="{8BA7CBC0-5BFE-1081-5290-BFBEB0D902DB}"/>
              </a:ext>
            </a:extLst>
          </p:cNvPr>
          <p:cNvSpPr/>
          <p:nvPr/>
        </p:nvSpPr>
        <p:spPr>
          <a:xfrm>
            <a:off x="6870194" y="4570674"/>
            <a:ext cx="353586"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err="1">
                <a:solidFill>
                  <a:schemeClr val="tx1"/>
                </a:solidFill>
                <a:latin typeface="Meiryo UI" panose="020B0604030504040204" pitchFamily="50" charset="-128"/>
                <a:ea typeface="Meiryo UI" panose="020B0604030504040204" pitchFamily="50" charset="-128"/>
              </a:rPr>
              <a:t>ITb</a:t>
            </a:r>
            <a:r>
              <a:rPr lang="ja-JP" altLang="en-US" sz="1000" dirty="0">
                <a:solidFill>
                  <a:schemeClr val="tx1"/>
                </a:solidFill>
                <a:latin typeface="Meiryo UI" panose="020B0604030504040204" pitchFamily="50" charset="-128"/>
                <a:ea typeface="Meiryo UI" panose="020B0604030504040204" pitchFamily="50" charset="-128"/>
              </a:rPr>
              <a:t>環境</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6" name="矢印: 五方向 55">
            <a:extLst>
              <a:ext uri="{FF2B5EF4-FFF2-40B4-BE49-F238E27FC236}">
                <a16:creationId xmlns:a16="http://schemas.microsoft.com/office/drawing/2014/main" id="{9DA7E0A2-F7A2-E166-DF39-8623B6DF8845}"/>
              </a:ext>
            </a:extLst>
          </p:cNvPr>
          <p:cNvSpPr/>
          <p:nvPr/>
        </p:nvSpPr>
        <p:spPr>
          <a:xfrm>
            <a:off x="5989740" y="4938979"/>
            <a:ext cx="12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7" name="矢印: 五方向 56">
            <a:extLst>
              <a:ext uri="{FF2B5EF4-FFF2-40B4-BE49-F238E27FC236}">
                <a16:creationId xmlns:a16="http://schemas.microsoft.com/office/drawing/2014/main" id="{D690CC53-6843-0925-0B28-EC678D3187CC}"/>
              </a:ext>
            </a:extLst>
          </p:cNvPr>
          <p:cNvSpPr/>
          <p:nvPr/>
        </p:nvSpPr>
        <p:spPr>
          <a:xfrm>
            <a:off x="7411771" y="4570674"/>
            <a:ext cx="204088"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設定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8" name="矢印: 五方向 57">
            <a:extLst>
              <a:ext uri="{FF2B5EF4-FFF2-40B4-BE49-F238E27FC236}">
                <a16:creationId xmlns:a16="http://schemas.microsoft.com/office/drawing/2014/main" id="{3F523C2D-BBF0-D34F-E838-066F2940438D}"/>
              </a:ext>
            </a:extLst>
          </p:cNvPr>
          <p:cNvSpPr/>
          <p:nvPr/>
        </p:nvSpPr>
        <p:spPr>
          <a:xfrm>
            <a:off x="7898333" y="4570674"/>
            <a:ext cx="204088"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設定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9" name="矢印: 五方向 58">
            <a:extLst>
              <a:ext uri="{FF2B5EF4-FFF2-40B4-BE49-F238E27FC236}">
                <a16:creationId xmlns:a16="http://schemas.microsoft.com/office/drawing/2014/main" id="{A36F7BC2-BBFB-1847-34C2-E62986740144}"/>
              </a:ext>
            </a:extLst>
          </p:cNvPr>
          <p:cNvSpPr/>
          <p:nvPr/>
        </p:nvSpPr>
        <p:spPr>
          <a:xfrm>
            <a:off x="8127198" y="4570674"/>
            <a:ext cx="353586"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移行環境</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0" name="矢印: 五方向 59">
            <a:extLst>
              <a:ext uri="{FF2B5EF4-FFF2-40B4-BE49-F238E27FC236}">
                <a16:creationId xmlns:a16="http://schemas.microsoft.com/office/drawing/2014/main" id="{56BDB5E6-FF3F-F8B6-97F1-66E6B251D0DD}"/>
              </a:ext>
            </a:extLst>
          </p:cNvPr>
          <p:cNvSpPr/>
          <p:nvPr/>
        </p:nvSpPr>
        <p:spPr>
          <a:xfrm>
            <a:off x="7246744" y="4938979"/>
            <a:ext cx="12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1" name="矢印: 五方向 60">
            <a:extLst>
              <a:ext uri="{FF2B5EF4-FFF2-40B4-BE49-F238E27FC236}">
                <a16:creationId xmlns:a16="http://schemas.microsoft.com/office/drawing/2014/main" id="{374E530A-3FF7-5667-893C-9C789AEFBE88}"/>
              </a:ext>
            </a:extLst>
          </p:cNvPr>
          <p:cNvSpPr/>
          <p:nvPr/>
        </p:nvSpPr>
        <p:spPr>
          <a:xfrm>
            <a:off x="8810845" y="4584006"/>
            <a:ext cx="432000" cy="143189"/>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設定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2" name="矢印: 五方向 61">
            <a:extLst>
              <a:ext uri="{FF2B5EF4-FFF2-40B4-BE49-F238E27FC236}">
                <a16:creationId xmlns:a16="http://schemas.microsoft.com/office/drawing/2014/main" id="{45928710-9526-94F9-004F-14D0A65629A7}"/>
              </a:ext>
            </a:extLst>
          </p:cNvPr>
          <p:cNvSpPr/>
          <p:nvPr/>
        </p:nvSpPr>
        <p:spPr>
          <a:xfrm>
            <a:off x="9357120" y="4570674"/>
            <a:ext cx="204088"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運用</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3" name="矢印: 五方向 62">
            <a:extLst>
              <a:ext uri="{FF2B5EF4-FFF2-40B4-BE49-F238E27FC236}">
                <a16:creationId xmlns:a16="http://schemas.microsoft.com/office/drawing/2014/main" id="{8C736302-0F86-6BA8-8903-64713B1E8C04}"/>
              </a:ext>
            </a:extLst>
          </p:cNvPr>
          <p:cNvSpPr/>
          <p:nvPr/>
        </p:nvSpPr>
        <p:spPr>
          <a:xfrm>
            <a:off x="10358845" y="4570674"/>
            <a:ext cx="353586"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a:solidFill>
                  <a:schemeClr val="tx1"/>
                </a:solidFill>
                <a:latin typeface="Meiryo UI" panose="020B0604030504040204" pitchFamily="50" charset="-128"/>
                <a:ea typeface="Meiryo UI" panose="020B0604030504040204" pitchFamily="50" charset="-128"/>
              </a:rPr>
              <a:t>UAT</a:t>
            </a:r>
            <a:r>
              <a:rPr lang="ja-JP" altLang="en-US" sz="1000" dirty="0">
                <a:solidFill>
                  <a:schemeClr val="tx1"/>
                </a:solidFill>
                <a:latin typeface="Meiryo UI" panose="020B0604030504040204" pitchFamily="50" charset="-128"/>
                <a:ea typeface="Meiryo UI" panose="020B0604030504040204" pitchFamily="50" charset="-128"/>
              </a:rPr>
              <a:t>環境</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5" name="矢印: 五方向 64">
            <a:extLst>
              <a:ext uri="{FF2B5EF4-FFF2-40B4-BE49-F238E27FC236}">
                <a16:creationId xmlns:a16="http://schemas.microsoft.com/office/drawing/2014/main" id="{DA1B498A-3555-8E62-A8F0-C1D0B4579750}"/>
              </a:ext>
            </a:extLst>
          </p:cNvPr>
          <p:cNvSpPr/>
          <p:nvPr/>
        </p:nvSpPr>
        <p:spPr>
          <a:xfrm>
            <a:off x="8556772" y="4938979"/>
            <a:ext cx="21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6" name="矢印: 五方向 65">
            <a:extLst>
              <a:ext uri="{FF2B5EF4-FFF2-40B4-BE49-F238E27FC236}">
                <a16:creationId xmlns:a16="http://schemas.microsoft.com/office/drawing/2014/main" id="{05EC2D28-F394-AF29-E943-6307B2911DC3}"/>
              </a:ext>
            </a:extLst>
          </p:cNvPr>
          <p:cNvSpPr/>
          <p:nvPr/>
        </p:nvSpPr>
        <p:spPr>
          <a:xfrm>
            <a:off x="8820632" y="4753184"/>
            <a:ext cx="432000" cy="143189"/>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非機能</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7" name="矢印: 五方向 66">
            <a:extLst>
              <a:ext uri="{FF2B5EF4-FFF2-40B4-BE49-F238E27FC236}">
                <a16:creationId xmlns:a16="http://schemas.microsoft.com/office/drawing/2014/main" id="{6323390C-F61D-8483-3559-87EFD07F6A34}"/>
              </a:ext>
            </a:extLst>
          </p:cNvPr>
          <p:cNvSpPr/>
          <p:nvPr/>
        </p:nvSpPr>
        <p:spPr>
          <a:xfrm>
            <a:off x="9736140" y="4570674"/>
            <a:ext cx="204088"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設定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8" name="矢印: 五方向 67">
            <a:extLst>
              <a:ext uri="{FF2B5EF4-FFF2-40B4-BE49-F238E27FC236}">
                <a16:creationId xmlns:a16="http://schemas.microsoft.com/office/drawing/2014/main" id="{EA6AB53A-88C7-F5A8-19A7-096018DD2B42}"/>
              </a:ext>
            </a:extLst>
          </p:cNvPr>
          <p:cNvSpPr/>
          <p:nvPr/>
        </p:nvSpPr>
        <p:spPr>
          <a:xfrm>
            <a:off x="5561901" y="3225419"/>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9" name="矢印: 五方向 68">
            <a:extLst>
              <a:ext uri="{FF2B5EF4-FFF2-40B4-BE49-F238E27FC236}">
                <a16:creationId xmlns:a16="http://schemas.microsoft.com/office/drawing/2014/main" id="{C638D76B-CBC4-3DB2-FC6B-A433C48BADB6}"/>
              </a:ext>
            </a:extLst>
          </p:cNvPr>
          <p:cNvSpPr/>
          <p:nvPr/>
        </p:nvSpPr>
        <p:spPr>
          <a:xfrm>
            <a:off x="6807665" y="3225419"/>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0" name="矢印: 五方向 69">
            <a:extLst>
              <a:ext uri="{FF2B5EF4-FFF2-40B4-BE49-F238E27FC236}">
                <a16:creationId xmlns:a16="http://schemas.microsoft.com/office/drawing/2014/main" id="{C835B650-F66C-1AA5-5181-AE6BADC679A7}"/>
              </a:ext>
            </a:extLst>
          </p:cNvPr>
          <p:cNvSpPr/>
          <p:nvPr/>
        </p:nvSpPr>
        <p:spPr>
          <a:xfrm>
            <a:off x="5989740" y="3572118"/>
            <a:ext cx="12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品質評価</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2" name="矢印: 五方向 71">
            <a:extLst>
              <a:ext uri="{FF2B5EF4-FFF2-40B4-BE49-F238E27FC236}">
                <a16:creationId xmlns:a16="http://schemas.microsoft.com/office/drawing/2014/main" id="{44960D0C-036F-1D79-2226-1F8E2C4EF9FA}"/>
              </a:ext>
            </a:extLst>
          </p:cNvPr>
          <p:cNvSpPr/>
          <p:nvPr/>
        </p:nvSpPr>
        <p:spPr>
          <a:xfrm>
            <a:off x="4429387" y="3208927"/>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3" name="矢印: 五方向 72">
            <a:extLst>
              <a:ext uri="{FF2B5EF4-FFF2-40B4-BE49-F238E27FC236}">
                <a16:creationId xmlns:a16="http://schemas.microsoft.com/office/drawing/2014/main" id="{EF04E1B2-E0DC-2634-C5D3-718B936BAB9B}"/>
              </a:ext>
            </a:extLst>
          </p:cNvPr>
          <p:cNvSpPr/>
          <p:nvPr/>
        </p:nvSpPr>
        <p:spPr>
          <a:xfrm>
            <a:off x="4857225" y="3572117"/>
            <a:ext cx="1116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品質評価</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4" name="矢印: 五方向 73">
            <a:extLst>
              <a:ext uri="{FF2B5EF4-FFF2-40B4-BE49-F238E27FC236}">
                <a16:creationId xmlns:a16="http://schemas.microsoft.com/office/drawing/2014/main" id="{972455E9-7B95-A583-6479-854BB491EB4B}"/>
              </a:ext>
            </a:extLst>
          </p:cNvPr>
          <p:cNvSpPr/>
          <p:nvPr/>
        </p:nvSpPr>
        <p:spPr>
          <a:xfrm>
            <a:off x="8064669" y="3225419"/>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5" name="矢印: 五方向 74">
            <a:extLst>
              <a:ext uri="{FF2B5EF4-FFF2-40B4-BE49-F238E27FC236}">
                <a16:creationId xmlns:a16="http://schemas.microsoft.com/office/drawing/2014/main" id="{F6A3F868-47AD-00D1-A929-CB77D17C436D}"/>
              </a:ext>
            </a:extLst>
          </p:cNvPr>
          <p:cNvSpPr/>
          <p:nvPr/>
        </p:nvSpPr>
        <p:spPr>
          <a:xfrm>
            <a:off x="7246744" y="3572118"/>
            <a:ext cx="12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品質評価</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6" name="矢印: 五方向 75">
            <a:extLst>
              <a:ext uri="{FF2B5EF4-FFF2-40B4-BE49-F238E27FC236}">
                <a16:creationId xmlns:a16="http://schemas.microsoft.com/office/drawing/2014/main" id="{A88F38BE-8A1A-B8CE-1ADD-904A9924A984}"/>
              </a:ext>
            </a:extLst>
          </p:cNvPr>
          <p:cNvSpPr/>
          <p:nvPr/>
        </p:nvSpPr>
        <p:spPr>
          <a:xfrm>
            <a:off x="10284591" y="3225419"/>
            <a:ext cx="427839" cy="337633"/>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品質計画</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7" name="矢印: 五方向 76">
            <a:extLst>
              <a:ext uri="{FF2B5EF4-FFF2-40B4-BE49-F238E27FC236}">
                <a16:creationId xmlns:a16="http://schemas.microsoft.com/office/drawing/2014/main" id="{8C519CA7-2730-C69C-7FB6-0AAE57F7F676}"/>
              </a:ext>
            </a:extLst>
          </p:cNvPr>
          <p:cNvSpPr/>
          <p:nvPr/>
        </p:nvSpPr>
        <p:spPr>
          <a:xfrm>
            <a:off x="8529362" y="3572118"/>
            <a:ext cx="2155659" cy="200352"/>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品質評価</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8" name="矢印: 五方向 77">
            <a:extLst>
              <a:ext uri="{FF2B5EF4-FFF2-40B4-BE49-F238E27FC236}">
                <a16:creationId xmlns:a16="http://schemas.microsoft.com/office/drawing/2014/main" id="{8C8CBA8C-66E7-0CAF-A772-86D031B5E915}"/>
              </a:ext>
            </a:extLst>
          </p:cNvPr>
          <p:cNvSpPr/>
          <p:nvPr/>
        </p:nvSpPr>
        <p:spPr>
          <a:xfrm>
            <a:off x="10728855" y="3572118"/>
            <a:ext cx="972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品質評価</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79" name="矢印: 五方向 78">
            <a:extLst>
              <a:ext uri="{FF2B5EF4-FFF2-40B4-BE49-F238E27FC236}">
                <a16:creationId xmlns:a16="http://schemas.microsoft.com/office/drawing/2014/main" id="{9302AAB0-FA3E-1E61-8BDC-DBF6A6A3BF42}"/>
              </a:ext>
            </a:extLst>
          </p:cNvPr>
          <p:cNvSpPr/>
          <p:nvPr/>
        </p:nvSpPr>
        <p:spPr>
          <a:xfrm>
            <a:off x="4625472" y="2887786"/>
            <a:ext cx="234891" cy="291161"/>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判定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0" name="矢印: 五方向 79">
            <a:extLst>
              <a:ext uri="{FF2B5EF4-FFF2-40B4-BE49-F238E27FC236}">
                <a16:creationId xmlns:a16="http://schemas.microsoft.com/office/drawing/2014/main" id="{FF107C87-71E6-A998-3D74-EEBEDEB9A78A}"/>
              </a:ext>
            </a:extLst>
          </p:cNvPr>
          <p:cNvSpPr/>
          <p:nvPr/>
        </p:nvSpPr>
        <p:spPr>
          <a:xfrm>
            <a:off x="5757986" y="2887786"/>
            <a:ext cx="234891" cy="291161"/>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判定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1" name="矢印: 五方向 80">
            <a:extLst>
              <a:ext uri="{FF2B5EF4-FFF2-40B4-BE49-F238E27FC236}">
                <a16:creationId xmlns:a16="http://schemas.microsoft.com/office/drawing/2014/main" id="{390E40A3-BFAC-93E5-4220-94AC1E4593B1}"/>
              </a:ext>
            </a:extLst>
          </p:cNvPr>
          <p:cNvSpPr/>
          <p:nvPr/>
        </p:nvSpPr>
        <p:spPr>
          <a:xfrm>
            <a:off x="6988889" y="2887786"/>
            <a:ext cx="234891" cy="291161"/>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判定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2" name="矢印: 五方向 81">
            <a:extLst>
              <a:ext uri="{FF2B5EF4-FFF2-40B4-BE49-F238E27FC236}">
                <a16:creationId xmlns:a16="http://schemas.microsoft.com/office/drawing/2014/main" id="{27963764-AEFA-8173-D4E4-AA99E0B9CBDE}"/>
              </a:ext>
            </a:extLst>
          </p:cNvPr>
          <p:cNvSpPr/>
          <p:nvPr/>
        </p:nvSpPr>
        <p:spPr>
          <a:xfrm>
            <a:off x="8257617" y="2887786"/>
            <a:ext cx="234891" cy="291161"/>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判定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3" name="矢印: 五方向 82">
            <a:extLst>
              <a:ext uri="{FF2B5EF4-FFF2-40B4-BE49-F238E27FC236}">
                <a16:creationId xmlns:a16="http://schemas.microsoft.com/office/drawing/2014/main" id="{2D5A6D11-ABAA-D8C7-4B26-73DF2D46B934}"/>
              </a:ext>
            </a:extLst>
          </p:cNvPr>
          <p:cNvSpPr/>
          <p:nvPr/>
        </p:nvSpPr>
        <p:spPr>
          <a:xfrm>
            <a:off x="10450130" y="2887786"/>
            <a:ext cx="234891" cy="291161"/>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判定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4" name="矢印: 五方向 83">
            <a:extLst>
              <a:ext uri="{FF2B5EF4-FFF2-40B4-BE49-F238E27FC236}">
                <a16:creationId xmlns:a16="http://schemas.microsoft.com/office/drawing/2014/main" id="{CFBC05D2-8B10-F5C7-A490-F93FDFB6D421}"/>
              </a:ext>
            </a:extLst>
          </p:cNvPr>
          <p:cNvSpPr/>
          <p:nvPr/>
        </p:nvSpPr>
        <p:spPr>
          <a:xfrm>
            <a:off x="11465964" y="2887786"/>
            <a:ext cx="234891" cy="291161"/>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判定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5" name="矢印: 五方向 84">
            <a:extLst>
              <a:ext uri="{FF2B5EF4-FFF2-40B4-BE49-F238E27FC236}">
                <a16:creationId xmlns:a16="http://schemas.microsoft.com/office/drawing/2014/main" id="{34FE4126-978F-2A1D-48D3-28674BF15BDB}"/>
              </a:ext>
            </a:extLst>
          </p:cNvPr>
          <p:cNvSpPr/>
          <p:nvPr/>
        </p:nvSpPr>
        <p:spPr>
          <a:xfrm>
            <a:off x="5989740" y="6652470"/>
            <a:ext cx="12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6" name="矢印: 五方向 85">
            <a:extLst>
              <a:ext uri="{FF2B5EF4-FFF2-40B4-BE49-F238E27FC236}">
                <a16:creationId xmlns:a16="http://schemas.microsoft.com/office/drawing/2014/main" id="{550A27EC-20F1-D6B6-3530-BDEF4C27F63C}"/>
              </a:ext>
            </a:extLst>
          </p:cNvPr>
          <p:cNvSpPr/>
          <p:nvPr/>
        </p:nvSpPr>
        <p:spPr>
          <a:xfrm>
            <a:off x="7248089" y="6652470"/>
            <a:ext cx="1283516"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7" name="矢印: 五方向 86">
            <a:extLst>
              <a:ext uri="{FF2B5EF4-FFF2-40B4-BE49-F238E27FC236}">
                <a16:creationId xmlns:a16="http://schemas.microsoft.com/office/drawing/2014/main" id="{C323E0AE-36FA-1997-4005-817B5732CF0F}"/>
              </a:ext>
            </a:extLst>
          </p:cNvPr>
          <p:cNvSpPr/>
          <p:nvPr/>
        </p:nvSpPr>
        <p:spPr>
          <a:xfrm>
            <a:off x="8556772" y="6652470"/>
            <a:ext cx="2160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8" name="矢印: 五方向 87">
            <a:extLst>
              <a:ext uri="{FF2B5EF4-FFF2-40B4-BE49-F238E27FC236}">
                <a16:creationId xmlns:a16="http://schemas.microsoft.com/office/drawing/2014/main" id="{E86A0E77-B769-51EA-4B1E-C9E548C554C9}"/>
              </a:ext>
            </a:extLst>
          </p:cNvPr>
          <p:cNvSpPr/>
          <p:nvPr/>
        </p:nvSpPr>
        <p:spPr>
          <a:xfrm>
            <a:off x="10712431" y="6652470"/>
            <a:ext cx="1008000" cy="194555"/>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インシデント対応</a:t>
            </a:r>
            <a:endParaRPr lang="en-US" altLang="ja-JP"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1070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8E537-610E-DA0F-688F-E23AC5BD785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C42F7D4-EBD9-336D-ACC8-F49D17147B40}"/>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1.1</a:t>
            </a:r>
            <a:r>
              <a:rPr lang="ja-JP" altLang="en-US" dirty="0"/>
              <a:t>　テスト定義</a:t>
            </a:r>
            <a:r>
              <a:rPr lang="en-US" altLang="ja-JP" dirty="0"/>
              <a:t>(2/2)</a:t>
            </a:r>
            <a:endParaRPr kumimoji="1" lang="ja-JP" altLang="en-US" dirty="0"/>
          </a:p>
        </p:txBody>
      </p:sp>
      <p:sp>
        <p:nvSpPr>
          <p:cNvPr id="4" name="コンテンツ プレースホルダー 3">
            <a:extLst>
              <a:ext uri="{FF2B5EF4-FFF2-40B4-BE49-F238E27FC236}">
                <a16:creationId xmlns:a16="http://schemas.microsoft.com/office/drawing/2014/main" id="{1292AF85-5D22-A075-4396-550C5EEB9456}"/>
              </a:ext>
            </a:extLst>
          </p:cNvPr>
          <p:cNvSpPr>
            <a:spLocks noGrp="1"/>
          </p:cNvSpPr>
          <p:nvPr>
            <p:ph idx="13"/>
          </p:nvPr>
        </p:nvSpPr>
        <p:spPr>
          <a:xfrm>
            <a:off x="554158" y="780520"/>
            <a:ext cx="11083175" cy="670775"/>
          </a:xfrm>
        </p:spPr>
        <p:txBody>
          <a:bodyPr/>
          <a:lstStyle/>
          <a:p>
            <a:pPr marL="0" indent="0">
              <a:buNone/>
            </a:pPr>
            <a:r>
              <a:rPr lang="ja-JP" altLang="en-US" dirty="0"/>
              <a:t>目的：各テストをもうひと段階具体化することで、作業内容の認識齟齬やテスト漏れ、遅延による後回しを未然防止するため</a:t>
            </a:r>
            <a:endParaRPr lang="en-US" altLang="ja-JP" dirty="0"/>
          </a:p>
          <a:p>
            <a:pPr marL="0" indent="0">
              <a:buNone/>
            </a:pPr>
            <a:r>
              <a:rPr lang="ja-JP" altLang="en-US" dirty="0"/>
              <a:t>作業：各テストで実施するテストの内容を図と文章</a:t>
            </a:r>
            <a:r>
              <a:rPr lang="en-US" altLang="ja-JP" dirty="0"/>
              <a:t>1</a:t>
            </a:r>
            <a:r>
              <a:rPr lang="ja-JP" altLang="en-US" dirty="0"/>
              <a:t>ー</a:t>
            </a:r>
            <a:r>
              <a:rPr lang="en-US" altLang="ja-JP" dirty="0"/>
              <a:t>2</a:t>
            </a:r>
            <a:r>
              <a:rPr lang="ja-JP" altLang="en-US" dirty="0"/>
              <a:t>行で説明する。当該</a:t>
            </a:r>
            <a:r>
              <a:rPr lang="en-US" altLang="ja-JP" dirty="0"/>
              <a:t>PG</a:t>
            </a:r>
            <a:r>
              <a:rPr lang="ja-JP" altLang="en-US" dirty="0"/>
              <a:t>の基本形は下記記載例の通り</a:t>
            </a:r>
          </a:p>
        </p:txBody>
      </p:sp>
      <p:sp>
        <p:nvSpPr>
          <p:cNvPr id="5" name="正方形/長方形 4">
            <a:extLst>
              <a:ext uri="{FF2B5EF4-FFF2-40B4-BE49-F238E27FC236}">
                <a16:creationId xmlns:a16="http://schemas.microsoft.com/office/drawing/2014/main" id="{146DB542-74B3-23A7-5AC0-72C28F6AC969}"/>
              </a:ext>
            </a:extLst>
          </p:cNvPr>
          <p:cNvSpPr/>
          <p:nvPr/>
        </p:nvSpPr>
        <p:spPr>
          <a:xfrm>
            <a:off x="554157" y="1560350"/>
            <a:ext cx="11083175" cy="5142453"/>
          </a:xfrm>
          <a:prstGeom prst="rect">
            <a:avLst/>
          </a:pr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C12879B8-267B-70DD-436E-6784AA74B47C}"/>
              </a:ext>
            </a:extLst>
          </p:cNvPr>
          <p:cNvSpPr/>
          <p:nvPr/>
        </p:nvSpPr>
        <p:spPr>
          <a:xfrm>
            <a:off x="553285" y="1560350"/>
            <a:ext cx="2995258" cy="310395"/>
          </a:xfrm>
          <a:prstGeom prst="rect">
            <a:avLst/>
          </a:prstGeom>
          <a:solidFill>
            <a:schemeClr val="bg1">
              <a:lumMod val="8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テストタイプの説明</a:t>
            </a:r>
          </a:p>
        </p:txBody>
      </p:sp>
      <p:graphicFrame>
        <p:nvGraphicFramePr>
          <p:cNvPr id="3" name="表 2">
            <a:extLst>
              <a:ext uri="{FF2B5EF4-FFF2-40B4-BE49-F238E27FC236}">
                <a16:creationId xmlns:a16="http://schemas.microsoft.com/office/drawing/2014/main" id="{14CD31FB-9381-0557-6CD2-0816968787B1}"/>
              </a:ext>
            </a:extLst>
          </p:cNvPr>
          <p:cNvGraphicFramePr>
            <a:graphicFrameLocks noGrp="1"/>
          </p:cNvGraphicFramePr>
          <p:nvPr>
            <p:extLst>
              <p:ext uri="{D42A27DB-BD31-4B8C-83A1-F6EECF244321}">
                <p14:modId xmlns:p14="http://schemas.microsoft.com/office/powerpoint/2010/main" val="1824293403"/>
              </p:ext>
            </p:extLst>
          </p:nvPr>
        </p:nvGraphicFramePr>
        <p:xfrm>
          <a:off x="798817" y="1921423"/>
          <a:ext cx="10618599" cy="4663440"/>
        </p:xfrm>
        <a:graphic>
          <a:graphicData uri="http://schemas.openxmlformats.org/drawingml/2006/table">
            <a:tbl>
              <a:tblPr firstRow="1" bandRow="1">
                <a:tableStyleId>{5C22544A-7EE6-4342-B048-85BDC9FD1C3A}</a:tableStyleId>
              </a:tblPr>
              <a:tblGrid>
                <a:gridCol w="2061829">
                  <a:extLst>
                    <a:ext uri="{9D8B030D-6E8A-4147-A177-3AD203B41FA5}">
                      <a16:colId xmlns:a16="http://schemas.microsoft.com/office/drawing/2014/main" val="419573765"/>
                    </a:ext>
                  </a:extLst>
                </a:gridCol>
                <a:gridCol w="8556770">
                  <a:extLst>
                    <a:ext uri="{9D8B030D-6E8A-4147-A177-3AD203B41FA5}">
                      <a16:colId xmlns:a16="http://schemas.microsoft.com/office/drawing/2014/main" val="2704539907"/>
                    </a:ext>
                  </a:extLst>
                </a:gridCol>
              </a:tblGrid>
              <a:tr h="25664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テストタイプ</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説明</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36682356"/>
                  </a:ext>
                </a:extLst>
              </a:tr>
              <a:tr h="256643">
                <a:tc gridSpan="2">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rPr>
                        <a:t>機能要件を検証するテスト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899903749"/>
                  </a:ext>
                </a:extLst>
              </a:tr>
              <a:tr h="1000906">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機能テスト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各業務機能が、業務要件仕様・システム要件仕様・システム設計仕様どおりに動作することを検証する。</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dirty="0">
                          <a:solidFill>
                            <a:schemeClr val="tx1"/>
                          </a:solidFill>
                          <a:latin typeface="Meiryo UI" panose="020B0604030504040204" pitchFamily="50" charset="-128"/>
                          <a:ea typeface="Meiryo UI" panose="020B0604030504040204" pitchFamily="50" charset="-128"/>
                        </a:rPr>
                        <a:t>UT</a:t>
                      </a:r>
                      <a:r>
                        <a:rPr kumimoji="1" lang="ja-JP" altLang="en-US" sz="1000" dirty="0">
                          <a:solidFill>
                            <a:schemeClr val="tx1"/>
                          </a:solidFill>
                          <a:latin typeface="Meiryo UI" panose="020B0604030504040204" pitchFamily="50" charset="-128"/>
                          <a:ea typeface="Meiryo UI" panose="020B0604030504040204" pitchFamily="50" charset="-128"/>
                        </a:rPr>
                        <a:t>：単機能が詳細設計書の機能要件を満たすかを、正常・準異常・異常系テストで検証</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dirty="0" err="1">
                          <a:solidFill>
                            <a:schemeClr val="tx1"/>
                          </a:solidFill>
                          <a:latin typeface="Meiryo UI" panose="020B0604030504040204" pitchFamily="50" charset="-128"/>
                          <a:ea typeface="Meiryo UI" panose="020B0604030504040204" pitchFamily="50" charset="-128"/>
                        </a:rPr>
                        <a:t>ITa</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ベンダーに閉じる範囲での機能間連携機能が基本設計書の機能要件を満たすかを、正常・準異常・異常系テストで検証</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dirty="0" err="1">
                          <a:solidFill>
                            <a:schemeClr val="tx1"/>
                          </a:solidFill>
                          <a:latin typeface="Meiryo UI" panose="020B0604030504040204" pitchFamily="50" charset="-128"/>
                          <a:ea typeface="Meiryo UI" panose="020B0604030504040204" pitchFamily="50" charset="-128"/>
                        </a:rPr>
                        <a:t>ITb</a:t>
                      </a:r>
                      <a:r>
                        <a:rPr kumimoji="1" lang="ja-JP" altLang="en-US" sz="1000" dirty="0">
                          <a:solidFill>
                            <a:schemeClr val="tx1"/>
                          </a:solidFill>
                          <a:latin typeface="Meiryo UI" panose="020B0604030504040204" pitchFamily="50" charset="-128"/>
                          <a:ea typeface="Meiryo UI" panose="020B0604030504040204" pitchFamily="50" charset="-128"/>
                        </a:rPr>
                        <a:t>：ベンダーを跨ぐ機能間連携機能が基本設計書の機能要件を満たすかを、正常・準異常・異常系テストで検証</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dirty="0">
                          <a:solidFill>
                            <a:schemeClr val="tx1"/>
                          </a:solidFill>
                          <a:latin typeface="Meiryo UI" panose="020B0604030504040204" pitchFamily="50" charset="-128"/>
                          <a:ea typeface="Meiryo UI" panose="020B0604030504040204" pitchFamily="50" charset="-128"/>
                        </a:rPr>
                        <a:t>ST</a:t>
                      </a:r>
                      <a:r>
                        <a:rPr kumimoji="1" lang="ja-JP" altLang="en-US" sz="1000" dirty="0">
                          <a:solidFill>
                            <a:schemeClr val="tx1"/>
                          </a:solidFill>
                          <a:latin typeface="Meiryo UI" panose="020B0604030504040204" pitchFamily="50" charset="-128"/>
                          <a:ea typeface="Meiryo UI" panose="020B0604030504040204" pitchFamily="50" charset="-128"/>
                        </a:rPr>
                        <a:t>：システム全体が要件定義書の機能要件を満たすかを、正常・準異常・異常系テストで検証</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納品のための検証</a:t>
                      </a:r>
                      <a:r>
                        <a:rPr kumimoji="1" lang="en-US" altLang="ja-JP" sz="1000" dirty="0">
                          <a:solidFill>
                            <a:schemeClr val="tx1"/>
                          </a:solidFill>
                          <a:latin typeface="Meiryo UI" panose="020B0604030504040204" pitchFamily="50" charset="-128"/>
                          <a:ea typeface="Meiryo UI" panose="020B0604030504040204" pitchFamily="50" charset="-128"/>
                        </a:rPr>
                        <a:t>)</a:t>
                      </a:r>
                    </a:p>
                    <a:p>
                      <a:r>
                        <a:rPr kumimoji="1" lang="en-US" altLang="ja-JP" sz="1000" dirty="0">
                          <a:solidFill>
                            <a:schemeClr val="tx1"/>
                          </a:solidFill>
                          <a:latin typeface="Meiryo UI" panose="020B0604030504040204" pitchFamily="50" charset="-128"/>
                          <a:ea typeface="Meiryo UI" panose="020B0604030504040204" pitchFamily="50" charset="-128"/>
                        </a:rPr>
                        <a:t>UAT</a:t>
                      </a:r>
                      <a:r>
                        <a:rPr kumimoji="1" lang="ja-JP" altLang="en-US" sz="1000" dirty="0">
                          <a:solidFill>
                            <a:schemeClr val="tx1"/>
                          </a:solidFill>
                          <a:latin typeface="Meiryo UI" panose="020B0604030504040204" pitchFamily="50" charset="-128"/>
                          <a:ea typeface="Meiryo UI" panose="020B0604030504040204" pitchFamily="50" charset="-128"/>
                        </a:rPr>
                        <a:t>：システム全体が要求定義書の機能要件を満たすかを、正常系テストとモンキーパンチで検証</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検収のための検証</a:t>
                      </a: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0836981"/>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コンペアテスト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I/F</a:t>
                      </a:r>
                      <a:r>
                        <a:rPr kumimoji="1" lang="ja-JP" altLang="en-US" sz="1000" dirty="0">
                          <a:solidFill>
                            <a:schemeClr val="tx1"/>
                          </a:solidFill>
                          <a:latin typeface="Meiryo UI" panose="020B0604030504040204" pitchFamily="50" charset="-128"/>
                          <a:ea typeface="Meiryo UI" panose="020B0604030504040204" pitchFamily="50" charset="-128"/>
                        </a:rPr>
                        <a:t>、レポート等が新システムと旧システムで同じ結果となることを検証する</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現新比較</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。既存システム機能を維持する機能について要実施</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6334899"/>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インターフェーステスト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システム間・サブシステム間の</a:t>
                      </a:r>
                      <a:r>
                        <a:rPr kumimoji="1" lang="en-US" altLang="ja-JP" sz="1000" dirty="0">
                          <a:solidFill>
                            <a:schemeClr val="tx1"/>
                          </a:solidFill>
                          <a:latin typeface="Meiryo UI" panose="020B0604030504040204" pitchFamily="50" charset="-128"/>
                          <a:ea typeface="Meiryo UI" panose="020B0604030504040204" pitchFamily="50" charset="-128"/>
                        </a:rPr>
                        <a:t>I/F</a:t>
                      </a:r>
                      <a:r>
                        <a:rPr kumimoji="1" lang="ja-JP" altLang="en-US" sz="1000" dirty="0">
                          <a:solidFill>
                            <a:schemeClr val="tx1"/>
                          </a:solidFill>
                          <a:latin typeface="Meiryo UI" panose="020B0604030504040204" pitchFamily="50" charset="-128"/>
                          <a:ea typeface="Meiryo UI" panose="020B0604030504040204" pitchFamily="50" charset="-128"/>
                        </a:rPr>
                        <a:t>が正しく機能し設計された値となることを検証する</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疎通のみ確認し、その他は機能テスト</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9285715"/>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ユーザビリティテスト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ユーザーの使い勝手が業務要件仕様・システム要件仕様を満たしていることを検証する。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097141"/>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リグレッションテスト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仕様変更もしくはシステムへの変更実施の結果、その他の部分への期待しない影響</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デグレード等</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が発生していないことを検証する。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14167084"/>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移行テスト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移行の一連の作業が手順通りに動作することを検証する。また、移行ツールが設計書通りに動作することを検証する。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6311338"/>
                  </a:ext>
                </a:extLst>
              </a:tr>
              <a:tr h="256643">
                <a:tc gridSpan="2">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rPr>
                        <a:t>非機能要件を検証するテスト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2021342758"/>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インフラテスト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HW</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NW</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MW</a:t>
                      </a:r>
                      <a:r>
                        <a:rPr kumimoji="1" lang="ja-JP" altLang="en-US" sz="1000" dirty="0">
                          <a:solidFill>
                            <a:schemeClr val="tx1"/>
                          </a:solidFill>
                          <a:latin typeface="Meiryo UI" panose="020B0604030504040204" pitchFamily="50" charset="-128"/>
                          <a:ea typeface="Meiryo UI" panose="020B0604030504040204" pitchFamily="50" charset="-128"/>
                        </a:rPr>
                        <a:t>の環境構築を実施した際に必要となる、起動、停止、疎通といった動作を検証する。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19849289"/>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セキュリティテスト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サイバー攻撃に対応する能力を持っているかを検証する。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4047713"/>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性能テスト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ピーク時の負荷を掛けた状態で</a:t>
                      </a:r>
                      <a:r>
                        <a:rPr kumimoji="1" lang="en-US" altLang="ja-JP" sz="1000" dirty="0">
                          <a:solidFill>
                            <a:schemeClr val="tx1"/>
                          </a:solidFill>
                          <a:latin typeface="Meiryo UI" panose="020B0604030504040204" pitchFamily="50" charset="-128"/>
                          <a:ea typeface="Meiryo UI" panose="020B0604030504040204" pitchFamily="50" charset="-128"/>
                        </a:rPr>
                        <a:t>TAT</a:t>
                      </a:r>
                      <a:r>
                        <a:rPr kumimoji="1" lang="ja-JP" altLang="en-US" sz="1000" dirty="0">
                          <a:solidFill>
                            <a:schemeClr val="tx1"/>
                          </a:solidFill>
                          <a:latin typeface="Meiryo UI" panose="020B0604030504040204" pitchFamily="50" charset="-128"/>
                          <a:ea typeface="Meiryo UI" panose="020B0604030504040204" pitchFamily="50" charset="-128"/>
                        </a:rPr>
                        <a:t>やパフォーマンス</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スループット</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87177018"/>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耐久テスト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長時間の高負荷運転を実施し、システムリソースの監視を行いシステムの挙動を検証する。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72524931"/>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限界テスト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想定以上の処理限界に近い負荷の場合に、応答時間の遅延やパフォーマンス低下が起きたとしてもシステムが正常動作可能かを検証する。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47055050"/>
                  </a:ext>
                </a:extLst>
              </a:tr>
              <a:tr h="230978">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運用テスト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バージョンアップ、再起動、遠隔操作など、稼働中に発生した問題の調査・対応で使用する保守機能を検証する。また、運用ツールが設計書通りに動作することを検証する。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53406092"/>
                  </a:ext>
                </a:extLst>
              </a:tr>
            </a:tbl>
          </a:graphicData>
        </a:graphic>
      </p:graphicFrame>
    </p:spTree>
    <p:extLst>
      <p:ext uri="{BB962C8B-B14F-4D97-AF65-F5344CB8AC3E}">
        <p14:creationId xmlns:p14="http://schemas.microsoft.com/office/powerpoint/2010/main" val="1191372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D8E97-5652-ED5C-FCD4-464F08234B9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239A9F7-C1D7-1563-0151-6B060F74E803}"/>
              </a:ext>
            </a:extLst>
          </p:cNvPr>
          <p:cNvSpPr>
            <a:spLocks noGrp="1"/>
          </p:cNvSpPr>
          <p:nvPr>
            <p:ph type="title"/>
          </p:nvPr>
        </p:nvSpPr>
        <p:spPr/>
        <p:txBody>
          <a:bodyPr>
            <a:normAutofit/>
          </a:bodyPr>
          <a:lstStyle/>
          <a:p>
            <a:r>
              <a:rPr kumimoji="1" lang="en-US" altLang="ja-JP" b="0" dirty="0"/>
              <a:t>1 </a:t>
            </a:r>
            <a:r>
              <a:rPr kumimoji="1" lang="ja-JP" altLang="en-US" b="0" dirty="0"/>
              <a:t>テスト概要</a:t>
            </a:r>
            <a:br>
              <a:rPr kumimoji="1" lang="en-US" altLang="ja-JP" b="0" dirty="0"/>
            </a:br>
            <a:r>
              <a:rPr kumimoji="1" lang="en-US" altLang="ja-JP" dirty="0"/>
              <a:t>1.X</a:t>
            </a:r>
            <a:r>
              <a:rPr kumimoji="1" lang="ja-JP" altLang="en-US" dirty="0"/>
              <a:t>　テスト全体工程</a:t>
            </a:r>
          </a:p>
        </p:txBody>
      </p:sp>
      <p:sp>
        <p:nvSpPr>
          <p:cNvPr id="28" name="正方形/長方形 27">
            <a:extLst>
              <a:ext uri="{FF2B5EF4-FFF2-40B4-BE49-F238E27FC236}">
                <a16:creationId xmlns:a16="http://schemas.microsoft.com/office/drawing/2014/main" id="{B1C73DE4-6908-F874-ABC2-B97B4341FE75}"/>
              </a:ext>
            </a:extLst>
          </p:cNvPr>
          <p:cNvSpPr/>
          <p:nvPr/>
        </p:nvSpPr>
        <p:spPr>
          <a:xfrm>
            <a:off x="236763" y="888437"/>
            <a:ext cx="693965" cy="91440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工程</a:t>
            </a:r>
          </a:p>
        </p:txBody>
      </p:sp>
      <p:sp>
        <p:nvSpPr>
          <p:cNvPr id="6" name="矢印: 五方向 5">
            <a:extLst>
              <a:ext uri="{FF2B5EF4-FFF2-40B4-BE49-F238E27FC236}">
                <a16:creationId xmlns:a16="http://schemas.microsoft.com/office/drawing/2014/main" id="{F6067F5D-E84D-188A-CEAE-4470E71C441F}"/>
              </a:ext>
            </a:extLst>
          </p:cNvPr>
          <p:cNvSpPr/>
          <p:nvPr/>
        </p:nvSpPr>
        <p:spPr>
          <a:xfrm>
            <a:off x="1037515" y="888436"/>
            <a:ext cx="1656000" cy="914399"/>
          </a:xfrm>
          <a:prstGeom prst="homePlate">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単体テスト</a:t>
            </a:r>
          </a:p>
        </p:txBody>
      </p:sp>
      <p:sp>
        <p:nvSpPr>
          <p:cNvPr id="32" name="正方形/長方形 31">
            <a:extLst>
              <a:ext uri="{FF2B5EF4-FFF2-40B4-BE49-F238E27FC236}">
                <a16:creationId xmlns:a16="http://schemas.microsoft.com/office/drawing/2014/main" id="{8CB86DC2-8C5F-F741-7511-A05B5A945692}"/>
              </a:ext>
            </a:extLst>
          </p:cNvPr>
          <p:cNvSpPr/>
          <p:nvPr/>
        </p:nvSpPr>
        <p:spPr>
          <a:xfrm>
            <a:off x="1043449" y="888437"/>
            <a:ext cx="349434" cy="30355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①</a:t>
            </a:r>
          </a:p>
        </p:txBody>
      </p:sp>
      <p:sp>
        <p:nvSpPr>
          <p:cNvPr id="41" name="矢印: 五方向 40">
            <a:extLst>
              <a:ext uri="{FF2B5EF4-FFF2-40B4-BE49-F238E27FC236}">
                <a16:creationId xmlns:a16="http://schemas.microsoft.com/office/drawing/2014/main" id="{D3ACAF07-C987-A1A3-66F4-230F1BC6C9EE}"/>
              </a:ext>
            </a:extLst>
          </p:cNvPr>
          <p:cNvSpPr/>
          <p:nvPr/>
        </p:nvSpPr>
        <p:spPr>
          <a:xfrm>
            <a:off x="2693515" y="888436"/>
            <a:ext cx="1656000" cy="914399"/>
          </a:xfrm>
          <a:prstGeom prst="homePlate">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結合テスト</a:t>
            </a:r>
          </a:p>
        </p:txBody>
      </p:sp>
      <p:sp>
        <p:nvSpPr>
          <p:cNvPr id="43" name="正方形/長方形 42">
            <a:extLst>
              <a:ext uri="{FF2B5EF4-FFF2-40B4-BE49-F238E27FC236}">
                <a16:creationId xmlns:a16="http://schemas.microsoft.com/office/drawing/2014/main" id="{65CC5B68-74E4-4B3E-787B-48C5DEA960B1}"/>
              </a:ext>
            </a:extLst>
          </p:cNvPr>
          <p:cNvSpPr/>
          <p:nvPr/>
        </p:nvSpPr>
        <p:spPr>
          <a:xfrm>
            <a:off x="2699449" y="888437"/>
            <a:ext cx="349434" cy="30355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➁</a:t>
            </a:r>
          </a:p>
        </p:txBody>
      </p:sp>
      <p:sp>
        <p:nvSpPr>
          <p:cNvPr id="45" name="矢印: 五方向 44">
            <a:extLst>
              <a:ext uri="{FF2B5EF4-FFF2-40B4-BE49-F238E27FC236}">
                <a16:creationId xmlns:a16="http://schemas.microsoft.com/office/drawing/2014/main" id="{8290877D-7FCB-A32A-A184-09CCE986E450}"/>
              </a:ext>
            </a:extLst>
          </p:cNvPr>
          <p:cNvSpPr/>
          <p:nvPr/>
        </p:nvSpPr>
        <p:spPr>
          <a:xfrm>
            <a:off x="4371286" y="888436"/>
            <a:ext cx="1656000" cy="914399"/>
          </a:xfrm>
          <a:prstGeom prst="homePlate">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統合テスト</a:t>
            </a:r>
          </a:p>
        </p:txBody>
      </p:sp>
      <p:sp>
        <p:nvSpPr>
          <p:cNvPr id="49" name="正方形/長方形 48">
            <a:extLst>
              <a:ext uri="{FF2B5EF4-FFF2-40B4-BE49-F238E27FC236}">
                <a16:creationId xmlns:a16="http://schemas.microsoft.com/office/drawing/2014/main" id="{58C81015-1EE3-687E-CBBA-D0D3A95D3398}"/>
              </a:ext>
            </a:extLst>
          </p:cNvPr>
          <p:cNvSpPr/>
          <p:nvPr/>
        </p:nvSpPr>
        <p:spPr>
          <a:xfrm>
            <a:off x="4377220" y="888437"/>
            <a:ext cx="349434" cy="30355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③</a:t>
            </a:r>
          </a:p>
        </p:txBody>
      </p:sp>
      <p:sp>
        <p:nvSpPr>
          <p:cNvPr id="51" name="矢印: 五方向 50">
            <a:extLst>
              <a:ext uri="{FF2B5EF4-FFF2-40B4-BE49-F238E27FC236}">
                <a16:creationId xmlns:a16="http://schemas.microsoft.com/office/drawing/2014/main" id="{4ABD081F-FCA6-8AB4-5A1B-CC5A9253E771}"/>
              </a:ext>
            </a:extLst>
          </p:cNvPr>
          <p:cNvSpPr/>
          <p:nvPr/>
        </p:nvSpPr>
        <p:spPr>
          <a:xfrm>
            <a:off x="6027286" y="888436"/>
            <a:ext cx="1656000" cy="914399"/>
          </a:xfrm>
          <a:prstGeom prst="homePlate">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eiryo UI" panose="020B0604030504040204" pitchFamily="50" charset="-128"/>
                <a:ea typeface="Meiryo UI" panose="020B0604030504040204" pitchFamily="50" charset="-128"/>
              </a:rPr>
              <a:t>IF</a:t>
            </a:r>
            <a:r>
              <a:rPr kumimoji="1" lang="ja-JP" altLang="en-US" dirty="0">
                <a:solidFill>
                  <a:schemeClr val="tx1"/>
                </a:solidFill>
                <a:latin typeface="Meiryo UI" panose="020B0604030504040204" pitchFamily="50" charset="-128"/>
                <a:ea typeface="Meiryo UI" panose="020B0604030504040204" pitchFamily="50" charset="-128"/>
              </a:rPr>
              <a:t>テスト</a:t>
            </a:r>
          </a:p>
        </p:txBody>
      </p:sp>
      <p:sp>
        <p:nvSpPr>
          <p:cNvPr id="52" name="正方形/長方形 51">
            <a:extLst>
              <a:ext uri="{FF2B5EF4-FFF2-40B4-BE49-F238E27FC236}">
                <a16:creationId xmlns:a16="http://schemas.microsoft.com/office/drawing/2014/main" id="{3B868B8F-C580-4909-9F1B-76AAA739944E}"/>
              </a:ext>
            </a:extLst>
          </p:cNvPr>
          <p:cNvSpPr/>
          <p:nvPr/>
        </p:nvSpPr>
        <p:spPr>
          <a:xfrm>
            <a:off x="6033220" y="888437"/>
            <a:ext cx="349434" cy="30355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④</a:t>
            </a:r>
          </a:p>
        </p:txBody>
      </p:sp>
      <p:sp>
        <p:nvSpPr>
          <p:cNvPr id="54" name="矢印: 五方向 53">
            <a:extLst>
              <a:ext uri="{FF2B5EF4-FFF2-40B4-BE49-F238E27FC236}">
                <a16:creationId xmlns:a16="http://schemas.microsoft.com/office/drawing/2014/main" id="{5971D492-E6E2-742C-5E62-5E452B1A9D98}"/>
              </a:ext>
            </a:extLst>
          </p:cNvPr>
          <p:cNvSpPr/>
          <p:nvPr/>
        </p:nvSpPr>
        <p:spPr>
          <a:xfrm>
            <a:off x="7683286" y="888436"/>
            <a:ext cx="1656000" cy="914399"/>
          </a:xfrm>
          <a:prstGeom prst="homePlate">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システムテスト</a:t>
            </a:r>
          </a:p>
        </p:txBody>
      </p:sp>
      <p:sp>
        <p:nvSpPr>
          <p:cNvPr id="58" name="正方形/長方形 57">
            <a:extLst>
              <a:ext uri="{FF2B5EF4-FFF2-40B4-BE49-F238E27FC236}">
                <a16:creationId xmlns:a16="http://schemas.microsoft.com/office/drawing/2014/main" id="{606D8718-E520-7A50-8930-7C2BD4B5649F}"/>
              </a:ext>
            </a:extLst>
          </p:cNvPr>
          <p:cNvSpPr/>
          <p:nvPr/>
        </p:nvSpPr>
        <p:spPr>
          <a:xfrm>
            <a:off x="7689220" y="888437"/>
            <a:ext cx="349434" cy="30355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⑤</a:t>
            </a:r>
            <a:endParaRPr kumimoji="1" lang="ja-JP" altLang="en-US" sz="1400" dirty="0">
              <a:latin typeface="Meiryo UI" panose="020B0604030504040204" pitchFamily="50" charset="-128"/>
              <a:ea typeface="Meiryo UI" panose="020B0604030504040204" pitchFamily="50" charset="-128"/>
            </a:endParaRPr>
          </a:p>
        </p:txBody>
      </p:sp>
      <p:sp>
        <p:nvSpPr>
          <p:cNvPr id="60" name="矢印: 五方向 59">
            <a:extLst>
              <a:ext uri="{FF2B5EF4-FFF2-40B4-BE49-F238E27FC236}">
                <a16:creationId xmlns:a16="http://schemas.microsoft.com/office/drawing/2014/main" id="{BC8C5E81-63BF-5906-BB12-CF38D94E8C20}"/>
              </a:ext>
            </a:extLst>
          </p:cNvPr>
          <p:cNvSpPr/>
          <p:nvPr/>
        </p:nvSpPr>
        <p:spPr>
          <a:xfrm>
            <a:off x="9339286" y="888436"/>
            <a:ext cx="1656000" cy="914399"/>
          </a:xfrm>
          <a:prstGeom prst="homePlate">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eiryo UI" panose="020B0604030504040204" pitchFamily="50" charset="-128"/>
                <a:ea typeface="Meiryo UI" panose="020B0604030504040204" pitchFamily="50" charset="-128"/>
              </a:rPr>
              <a:t>UAT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BCA12195-98C3-AC6D-1029-84B3F2302B8B}"/>
              </a:ext>
            </a:extLst>
          </p:cNvPr>
          <p:cNvSpPr/>
          <p:nvPr/>
        </p:nvSpPr>
        <p:spPr>
          <a:xfrm>
            <a:off x="9345220" y="888437"/>
            <a:ext cx="349434" cy="30355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⑥</a:t>
            </a:r>
          </a:p>
        </p:txBody>
      </p:sp>
      <p:sp>
        <p:nvSpPr>
          <p:cNvPr id="65" name="正方形/長方形 64">
            <a:extLst>
              <a:ext uri="{FF2B5EF4-FFF2-40B4-BE49-F238E27FC236}">
                <a16:creationId xmlns:a16="http://schemas.microsoft.com/office/drawing/2014/main" id="{0E03CAF0-01FB-7B3C-0D15-0274DBA82204}"/>
              </a:ext>
            </a:extLst>
          </p:cNvPr>
          <p:cNvSpPr/>
          <p:nvPr/>
        </p:nvSpPr>
        <p:spPr>
          <a:xfrm>
            <a:off x="236763" y="1892644"/>
            <a:ext cx="693965" cy="646449"/>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No</a:t>
            </a:r>
          </a:p>
        </p:txBody>
      </p:sp>
      <p:sp>
        <p:nvSpPr>
          <p:cNvPr id="67" name="正方形/長方形 66">
            <a:extLst>
              <a:ext uri="{FF2B5EF4-FFF2-40B4-BE49-F238E27FC236}">
                <a16:creationId xmlns:a16="http://schemas.microsoft.com/office/drawing/2014/main" id="{047B1B84-850E-CC2C-B86A-F688D0B87507}"/>
              </a:ext>
            </a:extLst>
          </p:cNvPr>
          <p:cNvSpPr/>
          <p:nvPr/>
        </p:nvSpPr>
        <p:spPr>
          <a:xfrm>
            <a:off x="1037515" y="1892644"/>
            <a:ext cx="2579264" cy="646449"/>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panose="020B0604030504040204" pitchFamily="50" charset="-128"/>
                <a:ea typeface="Meiryo UI" panose="020B0604030504040204" pitchFamily="50" charset="-128"/>
              </a:rPr>
              <a:t>工程名</a:t>
            </a:r>
            <a:endParaRPr lang="en-US" altLang="ja-JP" dirty="0">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BEF92E90-F14D-DD45-E143-28C389A9728C}"/>
              </a:ext>
            </a:extLst>
          </p:cNvPr>
          <p:cNvSpPr/>
          <p:nvPr/>
        </p:nvSpPr>
        <p:spPr>
          <a:xfrm>
            <a:off x="3723937" y="1892644"/>
            <a:ext cx="3730056" cy="646449"/>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panose="020B0604030504040204" pitchFamily="50" charset="-128"/>
                <a:ea typeface="Meiryo UI" panose="020B0604030504040204" pitchFamily="50" charset="-128"/>
              </a:rPr>
              <a:t>テスト内容</a:t>
            </a:r>
            <a:endParaRPr lang="en-US" altLang="ja-JP" dirty="0">
              <a:latin typeface="Meiryo UI" panose="020B0604030504040204" pitchFamily="50" charset="-128"/>
              <a:ea typeface="Meiryo UI" panose="020B0604030504040204" pitchFamily="50" charset="-128"/>
            </a:endParaRPr>
          </a:p>
        </p:txBody>
      </p:sp>
      <p:sp>
        <p:nvSpPr>
          <p:cNvPr id="82" name="正方形/長方形 81">
            <a:extLst>
              <a:ext uri="{FF2B5EF4-FFF2-40B4-BE49-F238E27FC236}">
                <a16:creationId xmlns:a16="http://schemas.microsoft.com/office/drawing/2014/main" id="{BF35C7E0-D989-C98B-2F12-88B85EE26BA6}"/>
              </a:ext>
            </a:extLst>
          </p:cNvPr>
          <p:cNvSpPr/>
          <p:nvPr/>
        </p:nvSpPr>
        <p:spPr>
          <a:xfrm>
            <a:off x="7551963" y="1892644"/>
            <a:ext cx="4137895" cy="646449"/>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panose="020B0604030504040204" pitchFamily="50" charset="-128"/>
                <a:ea typeface="Meiryo UI" panose="020B0604030504040204" pitchFamily="50" charset="-128"/>
              </a:rPr>
              <a:t>テスト例</a:t>
            </a:r>
            <a:endParaRPr lang="en-US" altLang="ja-JP" dirty="0">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91906395-BF2C-FAB0-88FB-9D27F8D69BA2}"/>
              </a:ext>
            </a:extLst>
          </p:cNvPr>
          <p:cNvSpPr/>
          <p:nvPr/>
        </p:nvSpPr>
        <p:spPr>
          <a:xfrm>
            <a:off x="236763" y="2628900"/>
            <a:ext cx="693965" cy="646449"/>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①</a:t>
            </a:r>
            <a:endParaRPr lang="en-US" altLang="ja-JP" dirty="0">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02F91CA7-A926-3695-AE42-5158222FAD9D}"/>
              </a:ext>
            </a:extLst>
          </p:cNvPr>
          <p:cNvSpPr/>
          <p:nvPr/>
        </p:nvSpPr>
        <p:spPr>
          <a:xfrm>
            <a:off x="1037515" y="2628900"/>
            <a:ext cx="2579264"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単体テスト</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5" name="正方形/長方形 84">
            <a:extLst>
              <a:ext uri="{FF2B5EF4-FFF2-40B4-BE49-F238E27FC236}">
                <a16:creationId xmlns:a16="http://schemas.microsoft.com/office/drawing/2014/main" id="{60E92777-4A9F-899B-30B9-CCC3285218C8}"/>
              </a:ext>
            </a:extLst>
          </p:cNvPr>
          <p:cNvSpPr/>
          <p:nvPr/>
        </p:nvSpPr>
        <p:spPr>
          <a:xfrm>
            <a:off x="3723937" y="2628900"/>
            <a:ext cx="3730056"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クラス単位のテスト</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6" name="正方形/長方形 85">
            <a:extLst>
              <a:ext uri="{FF2B5EF4-FFF2-40B4-BE49-F238E27FC236}">
                <a16:creationId xmlns:a16="http://schemas.microsoft.com/office/drawing/2014/main" id="{D52AB927-ACD4-77E6-C9B9-B1616BD1F71F}"/>
              </a:ext>
            </a:extLst>
          </p:cNvPr>
          <p:cNvSpPr/>
          <p:nvPr/>
        </p:nvSpPr>
        <p:spPr>
          <a:xfrm>
            <a:off x="7551963" y="2628900"/>
            <a:ext cx="4137895"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JAVA</a:t>
            </a:r>
            <a:r>
              <a:rPr lang="ja-JP" altLang="en-US" sz="1400" dirty="0">
                <a:solidFill>
                  <a:schemeClr val="tx1"/>
                </a:solidFill>
                <a:latin typeface="Meiryo UI" panose="020B0604030504040204" pitchFamily="50" charset="-128"/>
                <a:ea typeface="Meiryo UI" panose="020B0604030504040204" pitchFamily="50" charset="-128"/>
              </a:rPr>
              <a:t>プログラムの単一クラスの動作テスト</a:t>
            </a:r>
            <a:endParaRPr lang="en-US" altLang="ja-JP" sz="1400" dirty="0">
              <a:solidFill>
                <a:schemeClr val="tx1"/>
              </a:solidFill>
              <a:latin typeface="Meiryo UI" panose="020B0604030504040204" pitchFamily="50" charset="-128"/>
              <a:ea typeface="Meiryo UI" panose="020B0604030504040204" pitchFamily="50" charset="-128"/>
            </a:endParaRPr>
          </a:p>
          <a:p>
            <a:pPr marL="179388" indent="-179388">
              <a:buFont typeface="Arial" panose="020B0604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Junit</a:t>
            </a:r>
            <a:r>
              <a:rPr lang="ja-JP" altLang="en-US" sz="1400" dirty="0">
                <a:solidFill>
                  <a:schemeClr val="tx1"/>
                </a:solidFill>
                <a:latin typeface="Meiryo UI" panose="020B0604030504040204" pitchFamily="50" charset="-128"/>
                <a:ea typeface="Meiryo UI" panose="020B0604030504040204" pitchFamily="50" charset="-128"/>
              </a:rPr>
              <a:t>を使用した自動化テストで実施されることが多い</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1" name="正方形/長方形 90">
            <a:extLst>
              <a:ext uri="{FF2B5EF4-FFF2-40B4-BE49-F238E27FC236}">
                <a16:creationId xmlns:a16="http://schemas.microsoft.com/office/drawing/2014/main" id="{6BD55CD6-D1D3-45CA-898E-8502142A845F}"/>
              </a:ext>
            </a:extLst>
          </p:cNvPr>
          <p:cNvSpPr/>
          <p:nvPr/>
        </p:nvSpPr>
        <p:spPr>
          <a:xfrm>
            <a:off x="236763" y="3365156"/>
            <a:ext cx="693965" cy="646449"/>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➁</a:t>
            </a:r>
            <a:endParaRPr lang="en-US" altLang="ja-JP" dirty="0">
              <a:latin typeface="Meiryo UI" panose="020B0604030504040204" pitchFamily="50" charset="-128"/>
              <a:ea typeface="Meiryo UI" panose="020B0604030504040204" pitchFamily="50" charset="-128"/>
            </a:endParaRPr>
          </a:p>
        </p:txBody>
      </p:sp>
      <p:sp>
        <p:nvSpPr>
          <p:cNvPr id="92" name="正方形/長方形 91">
            <a:extLst>
              <a:ext uri="{FF2B5EF4-FFF2-40B4-BE49-F238E27FC236}">
                <a16:creationId xmlns:a16="http://schemas.microsoft.com/office/drawing/2014/main" id="{EB30A0C3-CCFF-E165-E584-5F36B0964B7C}"/>
              </a:ext>
            </a:extLst>
          </p:cNvPr>
          <p:cNvSpPr/>
          <p:nvPr/>
        </p:nvSpPr>
        <p:spPr>
          <a:xfrm>
            <a:off x="1037515" y="3365156"/>
            <a:ext cx="2579264"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結合テスト</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3" name="正方形/長方形 92">
            <a:extLst>
              <a:ext uri="{FF2B5EF4-FFF2-40B4-BE49-F238E27FC236}">
                <a16:creationId xmlns:a16="http://schemas.microsoft.com/office/drawing/2014/main" id="{112E6222-DE22-D776-4E52-5378DF6CE05E}"/>
              </a:ext>
            </a:extLst>
          </p:cNvPr>
          <p:cNvSpPr/>
          <p:nvPr/>
        </p:nvSpPr>
        <p:spPr>
          <a:xfrm>
            <a:off x="3723937" y="3365156"/>
            <a:ext cx="3730056"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複数クラスの組み合わせテスト</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4" name="正方形/長方形 93">
            <a:extLst>
              <a:ext uri="{FF2B5EF4-FFF2-40B4-BE49-F238E27FC236}">
                <a16:creationId xmlns:a16="http://schemas.microsoft.com/office/drawing/2014/main" id="{394B18FA-B8F9-7A44-3C7E-632B5FB460A5}"/>
              </a:ext>
            </a:extLst>
          </p:cNvPr>
          <p:cNvSpPr/>
          <p:nvPr/>
        </p:nvSpPr>
        <p:spPr>
          <a:xfrm>
            <a:off x="7551963" y="3365156"/>
            <a:ext cx="4137895"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JAVA</a:t>
            </a:r>
            <a:r>
              <a:rPr lang="ja-JP" altLang="en-US" sz="1400" dirty="0">
                <a:solidFill>
                  <a:schemeClr val="tx1"/>
                </a:solidFill>
                <a:latin typeface="Meiryo UI" panose="020B0604030504040204" pitchFamily="50" charset="-128"/>
                <a:ea typeface="Meiryo UI" panose="020B0604030504040204" pitchFamily="50" charset="-128"/>
              </a:rPr>
              <a:t>プログラムの複数クラスを連携させた動作テスト</a:t>
            </a:r>
            <a:endParaRPr lang="en-US" altLang="ja-JP" sz="1400" dirty="0">
              <a:solidFill>
                <a:schemeClr val="tx1"/>
              </a:solidFill>
              <a:latin typeface="Meiryo UI" panose="020B0604030504040204" pitchFamily="50" charset="-128"/>
              <a:ea typeface="Meiryo UI" panose="020B0604030504040204" pitchFamily="50" charset="-128"/>
            </a:endParaRPr>
          </a:p>
          <a:p>
            <a:pPr marL="179388" indent="-179388">
              <a:buFont typeface="Arial" panose="020B0604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Junit</a:t>
            </a:r>
            <a:r>
              <a:rPr lang="ja-JP" altLang="en-US" sz="1400" dirty="0">
                <a:solidFill>
                  <a:schemeClr val="tx1"/>
                </a:solidFill>
                <a:latin typeface="Meiryo UI" panose="020B0604030504040204" pitchFamily="50" charset="-128"/>
                <a:ea typeface="Meiryo UI" panose="020B0604030504040204" pitchFamily="50" charset="-128"/>
              </a:rPr>
              <a:t>を使用した自動化テストで実施されることが多い</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5" name="正方形/長方形 94">
            <a:extLst>
              <a:ext uri="{FF2B5EF4-FFF2-40B4-BE49-F238E27FC236}">
                <a16:creationId xmlns:a16="http://schemas.microsoft.com/office/drawing/2014/main" id="{452D41E9-ECEF-76A1-6947-D51E358F7CDD}"/>
              </a:ext>
            </a:extLst>
          </p:cNvPr>
          <p:cNvSpPr/>
          <p:nvPr/>
        </p:nvSpPr>
        <p:spPr>
          <a:xfrm>
            <a:off x="236763" y="4101412"/>
            <a:ext cx="693965" cy="646449"/>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③</a:t>
            </a:r>
            <a:endParaRPr lang="en-US" altLang="ja-JP" dirty="0">
              <a:latin typeface="Meiryo UI" panose="020B0604030504040204" pitchFamily="50" charset="-128"/>
              <a:ea typeface="Meiryo UI" panose="020B0604030504040204" pitchFamily="50" charset="-128"/>
            </a:endParaRPr>
          </a:p>
        </p:txBody>
      </p:sp>
      <p:sp>
        <p:nvSpPr>
          <p:cNvPr id="96" name="正方形/長方形 95">
            <a:extLst>
              <a:ext uri="{FF2B5EF4-FFF2-40B4-BE49-F238E27FC236}">
                <a16:creationId xmlns:a16="http://schemas.microsoft.com/office/drawing/2014/main" id="{6E6D29AF-61EB-0B7F-9B39-9DB0AB4851B7}"/>
              </a:ext>
            </a:extLst>
          </p:cNvPr>
          <p:cNvSpPr/>
          <p:nvPr/>
        </p:nvSpPr>
        <p:spPr>
          <a:xfrm>
            <a:off x="1037515" y="4101412"/>
            <a:ext cx="2579264"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統合テスト</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7" name="正方形/長方形 96">
            <a:extLst>
              <a:ext uri="{FF2B5EF4-FFF2-40B4-BE49-F238E27FC236}">
                <a16:creationId xmlns:a16="http://schemas.microsoft.com/office/drawing/2014/main" id="{44819692-2048-3C5F-8611-7053814E1C51}"/>
              </a:ext>
            </a:extLst>
          </p:cNvPr>
          <p:cNvSpPr/>
          <p:nvPr/>
        </p:nvSpPr>
        <p:spPr>
          <a:xfrm>
            <a:off x="3723937" y="4101412"/>
            <a:ext cx="3730056"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複数層</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プレゼン層・サービス層・</a:t>
            </a:r>
            <a:r>
              <a:rPr lang="en-US" altLang="ja-JP" sz="1400" dirty="0">
                <a:solidFill>
                  <a:schemeClr val="tx1"/>
                </a:solidFill>
                <a:latin typeface="Meiryo UI" panose="020B0604030504040204" pitchFamily="50" charset="-128"/>
                <a:ea typeface="Meiryo UI" panose="020B0604030504040204" pitchFamily="50" charset="-128"/>
              </a:rPr>
              <a:t>DB</a:t>
            </a:r>
            <a:r>
              <a:rPr lang="ja-JP" altLang="en-US" sz="1400" dirty="0">
                <a:solidFill>
                  <a:schemeClr val="tx1"/>
                </a:solidFill>
                <a:latin typeface="Meiryo UI" panose="020B0604030504040204" pitchFamily="50" charset="-128"/>
                <a:ea typeface="Meiryo UI" panose="020B0604030504040204" pitchFamily="50" charset="-128"/>
              </a:rPr>
              <a:t>層</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の組み合わせテスト</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8" name="正方形/長方形 97">
            <a:extLst>
              <a:ext uri="{FF2B5EF4-FFF2-40B4-BE49-F238E27FC236}">
                <a16:creationId xmlns:a16="http://schemas.microsoft.com/office/drawing/2014/main" id="{0AE6493D-24F6-FE11-E2BA-9CED0B607209}"/>
              </a:ext>
            </a:extLst>
          </p:cNvPr>
          <p:cNvSpPr/>
          <p:nvPr/>
        </p:nvSpPr>
        <p:spPr>
          <a:xfrm>
            <a:off x="7551963" y="4101412"/>
            <a:ext cx="4137895" cy="646449"/>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JAVA</a:t>
            </a:r>
            <a:r>
              <a:rPr lang="ja-JP" altLang="en-US" sz="1400" dirty="0">
                <a:solidFill>
                  <a:schemeClr val="tx1"/>
                </a:solidFill>
                <a:latin typeface="Meiryo UI" panose="020B0604030504040204" pitchFamily="50" charset="-128"/>
                <a:ea typeface="Meiryo UI" panose="020B0604030504040204" pitchFamily="50" charset="-128"/>
              </a:rPr>
              <a:t>プログラムの複数層を連携させた動作テスト</a:t>
            </a:r>
            <a:endParaRPr lang="en-US" altLang="ja-JP" sz="1400" dirty="0">
              <a:solidFill>
                <a:schemeClr val="tx1"/>
              </a:solidFill>
              <a:latin typeface="Meiryo UI" panose="020B0604030504040204" pitchFamily="50" charset="-128"/>
              <a:ea typeface="Meiryo UI" panose="020B0604030504040204" pitchFamily="50" charset="-128"/>
            </a:endParaRPr>
          </a:p>
          <a:p>
            <a:pPr marL="179388" indent="-179388">
              <a:buFont typeface="Arial" panose="020B0604020202020204" pitchFamily="34" charset="0"/>
              <a:buChar char="•"/>
            </a:pPr>
            <a:r>
              <a:rPr lang="en-US" altLang="ja-JP" sz="1400" dirty="0" err="1">
                <a:solidFill>
                  <a:schemeClr val="tx1"/>
                </a:solidFill>
                <a:latin typeface="Meiryo UI" panose="020B0604030504040204" pitchFamily="50" charset="-128"/>
                <a:ea typeface="Meiryo UI" panose="020B0604030504040204" pitchFamily="50" charset="-128"/>
              </a:rPr>
              <a:t>MockMVC</a:t>
            </a:r>
            <a:r>
              <a:rPr lang="ja-JP" altLang="en-US" sz="1400" dirty="0">
                <a:solidFill>
                  <a:schemeClr val="tx1"/>
                </a:solidFill>
                <a:latin typeface="Meiryo UI" panose="020B0604030504040204" pitchFamily="50" charset="-128"/>
                <a:ea typeface="Meiryo UI" panose="020B0604030504040204" pitchFamily="50" charset="-128"/>
              </a:rPr>
              <a:t>を使用した自動化テストで実施されることが多い</a:t>
            </a:r>
            <a:endParaRPr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3477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6D1E6F-44FA-B651-CBB9-FD55ED716E7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C1D9F88-7EBD-E3EE-EE88-75102B497607}"/>
              </a:ext>
            </a:extLst>
          </p:cNvPr>
          <p:cNvSpPr>
            <a:spLocks noGrp="1"/>
          </p:cNvSpPr>
          <p:nvPr>
            <p:ph type="title"/>
          </p:nvPr>
        </p:nvSpPr>
        <p:spPr/>
        <p:txBody>
          <a:bodyPr>
            <a:normAutofit/>
          </a:bodyPr>
          <a:lstStyle/>
          <a:p>
            <a:r>
              <a:rPr kumimoji="1" lang="en-US" altLang="ja-JP" b="0" dirty="0"/>
              <a:t>1 </a:t>
            </a:r>
            <a:r>
              <a:rPr kumimoji="1" lang="ja-JP" altLang="en-US" b="0" dirty="0"/>
              <a:t>テスト概要</a:t>
            </a:r>
            <a:br>
              <a:rPr kumimoji="1" lang="en-US" altLang="ja-JP" b="0" dirty="0"/>
            </a:br>
            <a:r>
              <a:rPr kumimoji="1" lang="en-US" altLang="ja-JP" dirty="0"/>
              <a:t>1.X</a:t>
            </a:r>
            <a:r>
              <a:rPr kumimoji="1" lang="ja-JP" altLang="en-US" dirty="0"/>
              <a:t>　テスト全体工程</a:t>
            </a:r>
          </a:p>
        </p:txBody>
      </p:sp>
      <p:graphicFrame>
        <p:nvGraphicFramePr>
          <p:cNvPr id="3" name="表 2">
            <a:extLst>
              <a:ext uri="{FF2B5EF4-FFF2-40B4-BE49-F238E27FC236}">
                <a16:creationId xmlns:a16="http://schemas.microsoft.com/office/drawing/2014/main" id="{E0D347D8-98BF-E412-69FC-7CDF3A05AE5A}"/>
              </a:ext>
            </a:extLst>
          </p:cNvPr>
          <p:cNvGraphicFramePr>
            <a:graphicFrameLocks noGrp="1"/>
          </p:cNvGraphicFramePr>
          <p:nvPr>
            <p:extLst>
              <p:ext uri="{D42A27DB-BD31-4B8C-83A1-F6EECF244321}">
                <p14:modId xmlns:p14="http://schemas.microsoft.com/office/powerpoint/2010/main" val="193261081"/>
              </p:ext>
            </p:extLst>
          </p:nvPr>
        </p:nvGraphicFramePr>
        <p:xfrm>
          <a:off x="489858" y="719665"/>
          <a:ext cx="10998220" cy="5976000"/>
        </p:xfrm>
        <a:graphic>
          <a:graphicData uri="http://schemas.openxmlformats.org/drawingml/2006/table">
            <a:tbl>
              <a:tblPr firstRow="1" bandRow="1">
                <a:tableStyleId>{5C22544A-7EE6-4342-B048-85BDC9FD1C3A}</a:tableStyleId>
              </a:tblPr>
              <a:tblGrid>
                <a:gridCol w="1303768">
                  <a:extLst>
                    <a:ext uri="{9D8B030D-6E8A-4147-A177-3AD203B41FA5}">
                      <a16:colId xmlns:a16="http://schemas.microsoft.com/office/drawing/2014/main" val="737080590"/>
                    </a:ext>
                  </a:extLst>
                </a:gridCol>
                <a:gridCol w="807871">
                  <a:extLst>
                    <a:ext uri="{9D8B030D-6E8A-4147-A177-3AD203B41FA5}">
                      <a16:colId xmlns:a16="http://schemas.microsoft.com/office/drawing/2014/main" val="908101896"/>
                    </a:ext>
                  </a:extLst>
                </a:gridCol>
                <a:gridCol w="807871">
                  <a:extLst>
                    <a:ext uri="{9D8B030D-6E8A-4147-A177-3AD203B41FA5}">
                      <a16:colId xmlns:a16="http://schemas.microsoft.com/office/drawing/2014/main" val="10767835"/>
                    </a:ext>
                  </a:extLst>
                </a:gridCol>
                <a:gridCol w="807871">
                  <a:extLst>
                    <a:ext uri="{9D8B030D-6E8A-4147-A177-3AD203B41FA5}">
                      <a16:colId xmlns:a16="http://schemas.microsoft.com/office/drawing/2014/main" val="269733278"/>
                    </a:ext>
                  </a:extLst>
                </a:gridCol>
                <a:gridCol w="807871">
                  <a:extLst>
                    <a:ext uri="{9D8B030D-6E8A-4147-A177-3AD203B41FA5}">
                      <a16:colId xmlns:a16="http://schemas.microsoft.com/office/drawing/2014/main" val="2122496700"/>
                    </a:ext>
                  </a:extLst>
                </a:gridCol>
                <a:gridCol w="807871">
                  <a:extLst>
                    <a:ext uri="{9D8B030D-6E8A-4147-A177-3AD203B41FA5}">
                      <a16:colId xmlns:a16="http://schemas.microsoft.com/office/drawing/2014/main" val="1545627767"/>
                    </a:ext>
                  </a:extLst>
                </a:gridCol>
                <a:gridCol w="807871">
                  <a:extLst>
                    <a:ext uri="{9D8B030D-6E8A-4147-A177-3AD203B41FA5}">
                      <a16:colId xmlns:a16="http://schemas.microsoft.com/office/drawing/2014/main" val="1613962974"/>
                    </a:ext>
                  </a:extLst>
                </a:gridCol>
                <a:gridCol w="807871">
                  <a:extLst>
                    <a:ext uri="{9D8B030D-6E8A-4147-A177-3AD203B41FA5}">
                      <a16:colId xmlns:a16="http://schemas.microsoft.com/office/drawing/2014/main" val="638200090"/>
                    </a:ext>
                  </a:extLst>
                </a:gridCol>
                <a:gridCol w="807871">
                  <a:extLst>
                    <a:ext uri="{9D8B030D-6E8A-4147-A177-3AD203B41FA5}">
                      <a16:colId xmlns:a16="http://schemas.microsoft.com/office/drawing/2014/main" val="1227927990"/>
                    </a:ext>
                  </a:extLst>
                </a:gridCol>
                <a:gridCol w="807871">
                  <a:extLst>
                    <a:ext uri="{9D8B030D-6E8A-4147-A177-3AD203B41FA5}">
                      <a16:colId xmlns:a16="http://schemas.microsoft.com/office/drawing/2014/main" val="3068866638"/>
                    </a:ext>
                  </a:extLst>
                </a:gridCol>
                <a:gridCol w="807871">
                  <a:extLst>
                    <a:ext uri="{9D8B030D-6E8A-4147-A177-3AD203B41FA5}">
                      <a16:colId xmlns:a16="http://schemas.microsoft.com/office/drawing/2014/main" val="1694574846"/>
                    </a:ext>
                  </a:extLst>
                </a:gridCol>
                <a:gridCol w="807871">
                  <a:extLst>
                    <a:ext uri="{9D8B030D-6E8A-4147-A177-3AD203B41FA5}">
                      <a16:colId xmlns:a16="http://schemas.microsoft.com/office/drawing/2014/main" val="2989876111"/>
                    </a:ext>
                  </a:extLst>
                </a:gridCol>
                <a:gridCol w="807871">
                  <a:extLst>
                    <a:ext uri="{9D8B030D-6E8A-4147-A177-3AD203B41FA5}">
                      <a16:colId xmlns:a16="http://schemas.microsoft.com/office/drawing/2014/main" val="1703925157"/>
                    </a:ext>
                  </a:extLst>
                </a:gridCol>
              </a:tblGrid>
              <a:tr h="432000">
                <a:tc>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gridSpan="4">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MM</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gridSpan="4">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MM</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gridSpan="4">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MM</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hMerge="1">
                  <a:txBody>
                    <a:bodyPr/>
                    <a:lstStyle/>
                    <a:p>
                      <a:endParaRPr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extLst>
                  <a:ext uri="{0D108BD9-81ED-4DB2-BD59-A6C34878D82A}">
                    <a16:rowId xmlns:a16="http://schemas.microsoft.com/office/drawing/2014/main" val="3450272716"/>
                  </a:ext>
                </a:extLst>
              </a:tr>
              <a:tr h="432000">
                <a:tc>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1W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2W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3W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4W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1W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2W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3W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4W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1W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2W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3W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4W</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0066"/>
                    </a:solidFill>
                  </a:tcPr>
                </a:tc>
                <a:extLst>
                  <a:ext uri="{0D108BD9-81ED-4DB2-BD59-A6C34878D82A}">
                    <a16:rowId xmlns:a16="http://schemas.microsoft.com/office/drawing/2014/main" val="758462239"/>
                  </a:ext>
                </a:extLst>
              </a:tr>
              <a:tr h="1656000">
                <a:tc>
                  <a:txBody>
                    <a:bodyPr/>
                    <a:lstStyle/>
                    <a:p>
                      <a:pPr algn="ctr"/>
                      <a:r>
                        <a:rPr kumimoji="1" lang="ja-JP" altLang="en-US" dirty="0">
                          <a:latin typeface="Meiryo UI" panose="020B0604030504040204" pitchFamily="50" charset="-128"/>
                          <a:ea typeface="Meiryo UI" panose="020B0604030504040204" pitchFamily="50" charset="-128"/>
                        </a:rPr>
                        <a:t>大日程</a:t>
                      </a:r>
                      <a:r>
                        <a:rPr kumimoji="1" lang="en-US" altLang="ja-JP" dirty="0">
                          <a:latin typeface="Meiryo UI" panose="020B0604030504040204" pitchFamily="50" charset="-128"/>
                          <a:ea typeface="Meiryo UI" panose="020B0604030504040204" pitchFamily="50" charset="-128"/>
                        </a:rPr>
                        <a:t>/</a:t>
                      </a:r>
                    </a:p>
                    <a:p>
                      <a:pPr algn="ctr"/>
                      <a:r>
                        <a:rPr kumimoji="1" lang="ja-JP" altLang="en-US" dirty="0">
                          <a:latin typeface="Meiryo UI" panose="020B0604030504040204" pitchFamily="50" charset="-128"/>
                          <a:ea typeface="Meiryo UI" panose="020B0604030504040204" pitchFamily="50" charset="-128"/>
                        </a:rPr>
                        <a:t>マイルストン</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1859927"/>
                  </a:ext>
                </a:extLst>
              </a:tr>
              <a:tr h="3456000">
                <a:tc>
                  <a:txBody>
                    <a:bodyPr/>
                    <a:lstStyle/>
                    <a:p>
                      <a:pPr algn="ctr"/>
                      <a:r>
                        <a:rPr kumimoji="1" lang="ja-JP" altLang="en-US" dirty="0">
                          <a:latin typeface="Meiryo UI" panose="020B0604030504040204" pitchFamily="50" charset="-128"/>
                          <a:ea typeface="Meiryo UI" panose="020B0604030504040204" pitchFamily="50" charset="-128"/>
                        </a:rPr>
                        <a:t>詳細日程</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6870509"/>
                  </a:ext>
                </a:extLst>
              </a:tr>
            </a:tbl>
          </a:graphicData>
        </a:graphic>
      </p:graphicFrame>
      <p:sp>
        <p:nvSpPr>
          <p:cNvPr id="4" name="矢印: 五方向 3">
            <a:extLst>
              <a:ext uri="{FF2B5EF4-FFF2-40B4-BE49-F238E27FC236}">
                <a16:creationId xmlns:a16="http://schemas.microsoft.com/office/drawing/2014/main" id="{427660A0-D22D-DCB6-8001-4DB3D36AEBC4}"/>
              </a:ext>
            </a:extLst>
          </p:cNvPr>
          <p:cNvSpPr/>
          <p:nvPr/>
        </p:nvSpPr>
        <p:spPr>
          <a:xfrm>
            <a:off x="1838358" y="1648830"/>
            <a:ext cx="9649715" cy="484632"/>
          </a:xfrm>
          <a:prstGeom prst="homePlate">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テスト管理</a:t>
            </a:r>
            <a:endParaRPr kumimoji="1" lang="ja-JP" altLang="en-US" dirty="0">
              <a:latin typeface="Meiryo UI" panose="020B0604030504040204" pitchFamily="50" charset="-128"/>
              <a:ea typeface="Meiryo UI" panose="020B0604030504040204" pitchFamily="50" charset="-128"/>
            </a:endParaRPr>
          </a:p>
        </p:txBody>
      </p:sp>
      <p:sp>
        <p:nvSpPr>
          <p:cNvPr id="5" name="矢印: 五方向 4">
            <a:extLst>
              <a:ext uri="{FF2B5EF4-FFF2-40B4-BE49-F238E27FC236}">
                <a16:creationId xmlns:a16="http://schemas.microsoft.com/office/drawing/2014/main" id="{F4056917-832C-8902-B985-39A0CA04AB15}"/>
              </a:ext>
            </a:extLst>
          </p:cNvPr>
          <p:cNvSpPr/>
          <p:nvPr/>
        </p:nvSpPr>
        <p:spPr>
          <a:xfrm>
            <a:off x="1838359" y="2325472"/>
            <a:ext cx="2367881" cy="817777"/>
          </a:xfrm>
          <a:prstGeom prst="homePlate">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ja-JP" altLang="en-US" dirty="0">
                <a:latin typeface="Meiryo UI" panose="020B0604030504040204" pitchFamily="50" charset="-128"/>
                <a:ea typeface="Meiryo UI" panose="020B0604030504040204" pitchFamily="50" charset="-128"/>
              </a:rPr>
              <a:t>テスト計画</a:t>
            </a:r>
            <a:endParaRPr kumimoji="1" lang="ja-JP" altLang="en-US" dirty="0">
              <a:latin typeface="Meiryo UI" panose="020B0604030504040204" pitchFamily="50" charset="-128"/>
              <a:ea typeface="Meiryo UI" panose="020B0604030504040204" pitchFamily="50" charset="-128"/>
            </a:endParaRPr>
          </a:p>
        </p:txBody>
      </p:sp>
      <p:sp>
        <p:nvSpPr>
          <p:cNvPr id="6" name="矢印: 五方向 5">
            <a:extLst>
              <a:ext uri="{FF2B5EF4-FFF2-40B4-BE49-F238E27FC236}">
                <a16:creationId xmlns:a16="http://schemas.microsoft.com/office/drawing/2014/main" id="{B757A275-1AE4-C9B8-94CE-4157435AB08E}"/>
              </a:ext>
            </a:extLst>
          </p:cNvPr>
          <p:cNvSpPr/>
          <p:nvPr/>
        </p:nvSpPr>
        <p:spPr>
          <a:xfrm>
            <a:off x="4245455" y="2325472"/>
            <a:ext cx="2412000" cy="817777"/>
          </a:xfrm>
          <a:prstGeom prst="homePlate">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ja-JP" altLang="en-US" dirty="0">
                <a:latin typeface="Meiryo UI" panose="020B0604030504040204" pitchFamily="50" charset="-128"/>
                <a:ea typeface="Meiryo UI" panose="020B0604030504040204" pitchFamily="50" charset="-128"/>
              </a:rPr>
              <a:t>テスト設計</a:t>
            </a:r>
            <a:endParaRPr kumimoji="1" lang="ja-JP" altLang="en-US" dirty="0">
              <a:latin typeface="Meiryo UI" panose="020B0604030504040204" pitchFamily="50" charset="-128"/>
              <a:ea typeface="Meiryo UI" panose="020B0604030504040204" pitchFamily="50" charset="-128"/>
            </a:endParaRPr>
          </a:p>
        </p:txBody>
      </p:sp>
      <p:sp>
        <p:nvSpPr>
          <p:cNvPr id="7" name="矢印: 五方向 6">
            <a:extLst>
              <a:ext uri="{FF2B5EF4-FFF2-40B4-BE49-F238E27FC236}">
                <a16:creationId xmlns:a16="http://schemas.microsoft.com/office/drawing/2014/main" id="{1CBB485C-9838-A6D8-8DC8-EF599B43AB47}"/>
              </a:ext>
            </a:extLst>
          </p:cNvPr>
          <p:cNvSpPr/>
          <p:nvPr/>
        </p:nvSpPr>
        <p:spPr>
          <a:xfrm>
            <a:off x="6663215" y="2325472"/>
            <a:ext cx="4824858" cy="817777"/>
          </a:xfrm>
          <a:prstGeom prst="homePlate">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ja-JP" altLang="en-US" dirty="0">
                <a:latin typeface="Meiryo UI" panose="020B0604030504040204" pitchFamily="50" charset="-128"/>
                <a:ea typeface="Meiryo UI" panose="020B0604030504040204" pitchFamily="50" charset="-128"/>
              </a:rPr>
              <a:t>テスト実行</a:t>
            </a:r>
            <a:endParaRPr kumimoji="1" lang="ja-JP" altLang="en-US" dirty="0">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F6752F11-60E1-0401-9B95-DAE13D5E5CB0}"/>
              </a:ext>
            </a:extLst>
          </p:cNvPr>
          <p:cNvSpPr/>
          <p:nvPr/>
        </p:nvSpPr>
        <p:spPr>
          <a:xfrm>
            <a:off x="6696671" y="2628899"/>
            <a:ext cx="2177908" cy="474548"/>
          </a:xfrm>
          <a:prstGeom prst="homePlate">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ja-JP" altLang="en-US" dirty="0">
                <a:solidFill>
                  <a:schemeClr val="tx1"/>
                </a:solidFill>
                <a:latin typeface="Meiryo UI" panose="020B0604030504040204" pitchFamily="50" charset="-128"/>
                <a:ea typeface="Meiryo UI" panose="020B0604030504040204" pitchFamily="50" charset="-128"/>
              </a:rPr>
              <a:t>テスト準備</a:t>
            </a:r>
          </a:p>
        </p:txBody>
      </p:sp>
      <p:sp>
        <p:nvSpPr>
          <p:cNvPr id="9" name="矢印: 五方向 8">
            <a:extLst>
              <a:ext uri="{FF2B5EF4-FFF2-40B4-BE49-F238E27FC236}">
                <a16:creationId xmlns:a16="http://schemas.microsoft.com/office/drawing/2014/main" id="{9F4306D6-0756-C47C-6555-D00CC41B4C0A}"/>
              </a:ext>
            </a:extLst>
          </p:cNvPr>
          <p:cNvSpPr/>
          <p:nvPr/>
        </p:nvSpPr>
        <p:spPr>
          <a:xfrm>
            <a:off x="8910914" y="2628899"/>
            <a:ext cx="2414672" cy="474548"/>
          </a:xfrm>
          <a:prstGeom prst="homePlate">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ja-JP" altLang="en-US" dirty="0">
                <a:solidFill>
                  <a:schemeClr val="tx1"/>
                </a:solidFill>
                <a:latin typeface="Meiryo UI" panose="020B0604030504040204" pitchFamily="50" charset="-128"/>
                <a:ea typeface="Meiryo UI" panose="020B0604030504040204" pitchFamily="50" charset="-128"/>
              </a:rPr>
              <a:t>テスト実行</a:t>
            </a:r>
          </a:p>
        </p:txBody>
      </p:sp>
      <p:sp>
        <p:nvSpPr>
          <p:cNvPr id="16" name="正方形/長方形 15">
            <a:extLst>
              <a:ext uri="{FF2B5EF4-FFF2-40B4-BE49-F238E27FC236}">
                <a16:creationId xmlns:a16="http://schemas.microsoft.com/office/drawing/2014/main" id="{59B9957B-186A-315E-8E94-F0F6B685B0A2}"/>
              </a:ext>
            </a:extLst>
          </p:cNvPr>
          <p:cNvSpPr/>
          <p:nvPr/>
        </p:nvSpPr>
        <p:spPr>
          <a:xfrm>
            <a:off x="2752917" y="3126027"/>
            <a:ext cx="1486778" cy="3201294"/>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0" dirty="0">
              <a:latin typeface="Meiryo UI" panose="020B0604030504040204" pitchFamily="50" charset="-128"/>
              <a:ea typeface="Meiryo UI" panose="020B0604030504040204" pitchFamily="50" charset="-128"/>
            </a:endParaRPr>
          </a:p>
        </p:txBody>
      </p:sp>
      <p:sp>
        <p:nvSpPr>
          <p:cNvPr id="11" name="フローチャート: 書類 10">
            <a:extLst>
              <a:ext uri="{FF2B5EF4-FFF2-40B4-BE49-F238E27FC236}">
                <a16:creationId xmlns:a16="http://schemas.microsoft.com/office/drawing/2014/main" id="{AC72693C-2E9E-F548-587B-68F1DA179F26}"/>
              </a:ext>
            </a:extLst>
          </p:cNvPr>
          <p:cNvSpPr/>
          <p:nvPr/>
        </p:nvSpPr>
        <p:spPr>
          <a:xfrm>
            <a:off x="3019420" y="3425773"/>
            <a:ext cx="992244" cy="612648"/>
          </a:xfrm>
          <a:prstGeom prst="flowChartDocumen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単体テスト</a:t>
            </a:r>
            <a:r>
              <a:rPr kumimoji="1" lang="ja-JP" altLang="en-US" sz="1400" dirty="0">
                <a:solidFill>
                  <a:schemeClr val="tx1"/>
                </a:solidFill>
                <a:latin typeface="Meiryo UI" panose="020B0604030504040204" pitchFamily="50" charset="-128"/>
                <a:ea typeface="Meiryo UI" panose="020B0604030504040204" pitchFamily="50" charset="-128"/>
              </a:rPr>
              <a:t>計画書</a:t>
            </a:r>
          </a:p>
        </p:txBody>
      </p:sp>
      <p:sp>
        <p:nvSpPr>
          <p:cNvPr id="12" name="フローチャート: 書類 11">
            <a:extLst>
              <a:ext uri="{FF2B5EF4-FFF2-40B4-BE49-F238E27FC236}">
                <a16:creationId xmlns:a16="http://schemas.microsoft.com/office/drawing/2014/main" id="{2EF07F18-5703-2381-6A65-D89DC2084957}"/>
              </a:ext>
            </a:extLst>
          </p:cNvPr>
          <p:cNvSpPr/>
          <p:nvPr/>
        </p:nvSpPr>
        <p:spPr>
          <a:xfrm>
            <a:off x="3019420" y="4156953"/>
            <a:ext cx="992244" cy="612648"/>
          </a:xfrm>
          <a:prstGeom prst="flowChartDocumen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結合テスト</a:t>
            </a:r>
            <a:r>
              <a:rPr kumimoji="1" lang="ja-JP" altLang="en-US" sz="1400" dirty="0">
                <a:solidFill>
                  <a:schemeClr val="tx1"/>
                </a:solidFill>
                <a:latin typeface="Meiryo UI" panose="020B0604030504040204" pitchFamily="50" charset="-128"/>
                <a:ea typeface="Meiryo UI" panose="020B0604030504040204" pitchFamily="50" charset="-128"/>
              </a:rPr>
              <a:t>計画書</a:t>
            </a:r>
          </a:p>
        </p:txBody>
      </p:sp>
      <p:sp>
        <p:nvSpPr>
          <p:cNvPr id="13" name="フローチャート: 書類 12">
            <a:extLst>
              <a:ext uri="{FF2B5EF4-FFF2-40B4-BE49-F238E27FC236}">
                <a16:creationId xmlns:a16="http://schemas.microsoft.com/office/drawing/2014/main" id="{83B67629-DD76-7F06-AAF1-BEBEB90BC61A}"/>
              </a:ext>
            </a:extLst>
          </p:cNvPr>
          <p:cNvSpPr/>
          <p:nvPr/>
        </p:nvSpPr>
        <p:spPr>
          <a:xfrm>
            <a:off x="3019420" y="4888133"/>
            <a:ext cx="992244" cy="612648"/>
          </a:xfrm>
          <a:prstGeom prst="flowChartDocumen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システムテスト</a:t>
            </a:r>
            <a:r>
              <a:rPr kumimoji="1" lang="ja-JP" altLang="en-US" sz="1400" dirty="0">
                <a:solidFill>
                  <a:schemeClr val="tx1"/>
                </a:solidFill>
                <a:latin typeface="Meiryo UI" panose="020B0604030504040204" pitchFamily="50" charset="-128"/>
                <a:ea typeface="Meiryo UI" panose="020B0604030504040204" pitchFamily="50" charset="-128"/>
              </a:rPr>
              <a:t>計画書</a:t>
            </a:r>
          </a:p>
        </p:txBody>
      </p:sp>
      <p:sp>
        <p:nvSpPr>
          <p:cNvPr id="14" name="フローチャート: 書類 13">
            <a:extLst>
              <a:ext uri="{FF2B5EF4-FFF2-40B4-BE49-F238E27FC236}">
                <a16:creationId xmlns:a16="http://schemas.microsoft.com/office/drawing/2014/main" id="{A6079537-836C-3804-1A94-634B879587E9}"/>
              </a:ext>
            </a:extLst>
          </p:cNvPr>
          <p:cNvSpPr/>
          <p:nvPr/>
        </p:nvSpPr>
        <p:spPr>
          <a:xfrm>
            <a:off x="3019420" y="5619313"/>
            <a:ext cx="992244" cy="612648"/>
          </a:xfrm>
          <a:prstGeom prst="flowChartDocumen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UAT</a:t>
            </a:r>
            <a:r>
              <a:rPr kumimoji="1" lang="ja-JP" altLang="en-US" sz="1400" dirty="0">
                <a:solidFill>
                  <a:schemeClr val="tx1"/>
                </a:solidFill>
                <a:latin typeface="Meiryo UI" panose="020B0604030504040204" pitchFamily="50" charset="-128"/>
                <a:ea typeface="Meiryo UI" panose="020B0604030504040204" pitchFamily="50" charset="-128"/>
              </a:rPr>
              <a:t>計画書</a:t>
            </a:r>
          </a:p>
        </p:txBody>
      </p:sp>
      <p:sp>
        <p:nvSpPr>
          <p:cNvPr id="15" name="四角形: 角を丸くする 14">
            <a:extLst>
              <a:ext uri="{FF2B5EF4-FFF2-40B4-BE49-F238E27FC236}">
                <a16:creationId xmlns:a16="http://schemas.microsoft.com/office/drawing/2014/main" id="{66EBB66E-5EA1-0A3A-295A-10E73D60CAFA}"/>
              </a:ext>
            </a:extLst>
          </p:cNvPr>
          <p:cNvSpPr/>
          <p:nvPr/>
        </p:nvSpPr>
        <p:spPr>
          <a:xfrm>
            <a:off x="2957445" y="2953562"/>
            <a:ext cx="1106424" cy="426575"/>
          </a:xfrm>
          <a:prstGeom prst="round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個別テスト計画書</a:t>
            </a:r>
          </a:p>
        </p:txBody>
      </p:sp>
      <p:sp>
        <p:nvSpPr>
          <p:cNvPr id="10" name="フローチャート: 書類 9">
            <a:extLst>
              <a:ext uri="{FF2B5EF4-FFF2-40B4-BE49-F238E27FC236}">
                <a16:creationId xmlns:a16="http://schemas.microsoft.com/office/drawing/2014/main" id="{7DC47E1B-B8BA-AEDB-9AEE-74CA8FB4746A}"/>
              </a:ext>
            </a:extLst>
          </p:cNvPr>
          <p:cNvSpPr/>
          <p:nvPr/>
        </p:nvSpPr>
        <p:spPr>
          <a:xfrm>
            <a:off x="1832600" y="2797123"/>
            <a:ext cx="992244" cy="612648"/>
          </a:xfrm>
          <a:prstGeom prst="flowChartDocumen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マスターテスト計画書</a:t>
            </a:r>
          </a:p>
        </p:txBody>
      </p:sp>
      <p:cxnSp>
        <p:nvCxnSpPr>
          <p:cNvPr id="17" name="コネクタ: カギ線 16">
            <a:extLst>
              <a:ext uri="{FF2B5EF4-FFF2-40B4-BE49-F238E27FC236}">
                <a16:creationId xmlns:a16="http://schemas.microsoft.com/office/drawing/2014/main" id="{4314A403-4223-4815-3738-AE9CC3EC2D8E}"/>
              </a:ext>
            </a:extLst>
          </p:cNvPr>
          <p:cNvCxnSpPr>
            <a:cxnSpLocks/>
            <a:stCxn id="10" idx="2"/>
            <a:endCxn id="11" idx="1"/>
          </p:cNvCxnSpPr>
          <p:nvPr/>
        </p:nvCxnSpPr>
        <p:spPr>
          <a:xfrm rot="16200000" flipH="1">
            <a:off x="2492657" y="3205333"/>
            <a:ext cx="362829" cy="690698"/>
          </a:xfrm>
          <a:prstGeom prst="bentConnector2">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コネクタ: カギ線 20">
            <a:extLst>
              <a:ext uri="{FF2B5EF4-FFF2-40B4-BE49-F238E27FC236}">
                <a16:creationId xmlns:a16="http://schemas.microsoft.com/office/drawing/2014/main" id="{19F929FB-2EF1-1C18-E7E2-B5F97C676658}"/>
              </a:ext>
            </a:extLst>
          </p:cNvPr>
          <p:cNvCxnSpPr>
            <a:cxnSpLocks/>
            <a:stCxn id="10" idx="2"/>
            <a:endCxn id="12" idx="1"/>
          </p:cNvCxnSpPr>
          <p:nvPr/>
        </p:nvCxnSpPr>
        <p:spPr>
          <a:xfrm rot="16200000" flipH="1">
            <a:off x="2127067" y="3570923"/>
            <a:ext cx="1094009" cy="690698"/>
          </a:xfrm>
          <a:prstGeom prst="bentConnector2">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コネクタ: カギ線 23">
            <a:extLst>
              <a:ext uri="{FF2B5EF4-FFF2-40B4-BE49-F238E27FC236}">
                <a16:creationId xmlns:a16="http://schemas.microsoft.com/office/drawing/2014/main" id="{1BB4C5AB-CB43-E661-3883-675ADA778772}"/>
              </a:ext>
            </a:extLst>
          </p:cNvPr>
          <p:cNvCxnSpPr>
            <a:cxnSpLocks/>
            <a:stCxn id="10" idx="2"/>
            <a:endCxn id="13" idx="1"/>
          </p:cNvCxnSpPr>
          <p:nvPr/>
        </p:nvCxnSpPr>
        <p:spPr>
          <a:xfrm rot="16200000" flipH="1">
            <a:off x="1761477" y="3936513"/>
            <a:ext cx="1825189" cy="690698"/>
          </a:xfrm>
          <a:prstGeom prst="bentConnector2">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コネクタ: カギ線 26">
            <a:extLst>
              <a:ext uri="{FF2B5EF4-FFF2-40B4-BE49-F238E27FC236}">
                <a16:creationId xmlns:a16="http://schemas.microsoft.com/office/drawing/2014/main" id="{36E13B56-AEDF-D53E-5157-1A828E9DA68F}"/>
              </a:ext>
            </a:extLst>
          </p:cNvPr>
          <p:cNvCxnSpPr>
            <a:cxnSpLocks/>
            <a:stCxn id="10" idx="2"/>
            <a:endCxn id="14" idx="1"/>
          </p:cNvCxnSpPr>
          <p:nvPr/>
        </p:nvCxnSpPr>
        <p:spPr>
          <a:xfrm rot="16200000" flipH="1">
            <a:off x="1395887" y="4302103"/>
            <a:ext cx="2556369" cy="690698"/>
          </a:xfrm>
          <a:prstGeom prst="bentConnector2">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フローチャート: 書類 33">
            <a:extLst>
              <a:ext uri="{FF2B5EF4-FFF2-40B4-BE49-F238E27FC236}">
                <a16:creationId xmlns:a16="http://schemas.microsoft.com/office/drawing/2014/main" id="{1112FD2A-CB39-47D6-C7AA-3248CE426E30}"/>
              </a:ext>
            </a:extLst>
          </p:cNvPr>
          <p:cNvSpPr/>
          <p:nvPr/>
        </p:nvSpPr>
        <p:spPr>
          <a:xfrm>
            <a:off x="4372296" y="2797123"/>
            <a:ext cx="992244" cy="612648"/>
          </a:xfrm>
          <a:prstGeom prst="flowChartDocumen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テスト設計方針</a:t>
            </a:r>
          </a:p>
        </p:txBody>
      </p:sp>
      <p:sp>
        <p:nvSpPr>
          <p:cNvPr id="35" name="フローチャート: 書類 34">
            <a:extLst>
              <a:ext uri="{FF2B5EF4-FFF2-40B4-BE49-F238E27FC236}">
                <a16:creationId xmlns:a16="http://schemas.microsoft.com/office/drawing/2014/main" id="{C387B621-A846-BE90-847E-51941E70D41C}"/>
              </a:ext>
            </a:extLst>
          </p:cNvPr>
          <p:cNvSpPr/>
          <p:nvPr/>
        </p:nvSpPr>
        <p:spPr>
          <a:xfrm>
            <a:off x="5451455" y="2797123"/>
            <a:ext cx="992244" cy="612648"/>
          </a:xfrm>
          <a:prstGeom prst="flowChartDocumen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テストケース</a:t>
            </a:r>
          </a:p>
        </p:txBody>
      </p:sp>
    </p:spTree>
    <p:extLst>
      <p:ext uri="{BB962C8B-B14F-4D97-AF65-F5344CB8AC3E}">
        <p14:creationId xmlns:p14="http://schemas.microsoft.com/office/powerpoint/2010/main" val="3959528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132C30-4EF5-C6CC-009E-D4E0B1671CB5}"/>
              </a:ext>
            </a:extLst>
          </p:cNvPr>
          <p:cNvSpPr>
            <a:spLocks noGrp="1"/>
          </p:cNvSpPr>
          <p:nvPr>
            <p:ph type="title"/>
          </p:nvPr>
        </p:nvSpPr>
        <p:spPr/>
        <p:txBody>
          <a:bodyPr/>
          <a:lstStyle/>
          <a:p>
            <a:r>
              <a:rPr lang="en-US" altLang="ja-JP" b="0" dirty="0"/>
              <a:t>1 </a:t>
            </a:r>
            <a:r>
              <a:rPr lang="ja-JP" altLang="en-US" b="0" dirty="0"/>
              <a:t>テスト概要</a:t>
            </a:r>
            <a:br>
              <a:rPr lang="en-US" altLang="ja-JP" b="0" dirty="0"/>
            </a:br>
            <a:r>
              <a:rPr lang="en-US" altLang="ja-JP" dirty="0"/>
              <a:t>1.X</a:t>
            </a:r>
            <a:r>
              <a:rPr lang="ja-JP" altLang="en-US" dirty="0"/>
              <a:t>　テスト概要</a:t>
            </a:r>
            <a:endParaRPr kumimoji="1" lang="ja-JP" altLang="en-US" dirty="0"/>
          </a:p>
        </p:txBody>
      </p:sp>
      <p:sp>
        <p:nvSpPr>
          <p:cNvPr id="5" name="矢印: 五方向 4">
            <a:extLst>
              <a:ext uri="{FF2B5EF4-FFF2-40B4-BE49-F238E27FC236}">
                <a16:creationId xmlns:a16="http://schemas.microsoft.com/office/drawing/2014/main" id="{E2BBE31B-DAF4-8679-C365-0E51064045BE}"/>
              </a:ext>
            </a:extLst>
          </p:cNvPr>
          <p:cNvSpPr/>
          <p:nvPr/>
        </p:nvSpPr>
        <p:spPr>
          <a:xfrm>
            <a:off x="1307438" y="650604"/>
            <a:ext cx="3492000" cy="659317"/>
          </a:xfrm>
          <a:prstGeom prst="homePlate">
            <a:avLst>
              <a:gd name="adj" fmla="val 23419"/>
            </a:avLst>
          </a:prstGeom>
          <a:solidFill>
            <a:schemeClr val="accent5">
              <a:lumMod val="60000"/>
              <a:lumOff val="4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テスト計画</a:t>
            </a:r>
          </a:p>
        </p:txBody>
      </p:sp>
      <p:sp>
        <p:nvSpPr>
          <p:cNvPr id="6" name="矢印: 五方向 5">
            <a:extLst>
              <a:ext uri="{FF2B5EF4-FFF2-40B4-BE49-F238E27FC236}">
                <a16:creationId xmlns:a16="http://schemas.microsoft.com/office/drawing/2014/main" id="{8758E861-52EF-F17B-A3AD-F864BA439550}"/>
              </a:ext>
            </a:extLst>
          </p:cNvPr>
          <p:cNvSpPr/>
          <p:nvPr/>
        </p:nvSpPr>
        <p:spPr>
          <a:xfrm>
            <a:off x="4888586" y="650604"/>
            <a:ext cx="3492000" cy="659317"/>
          </a:xfrm>
          <a:prstGeom prst="homePlate">
            <a:avLst>
              <a:gd name="adj" fmla="val 23419"/>
            </a:avLst>
          </a:prstGeom>
          <a:solidFill>
            <a:schemeClr val="accent5">
              <a:lumMod val="60000"/>
              <a:lumOff val="4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テスト設計</a:t>
            </a:r>
          </a:p>
        </p:txBody>
      </p:sp>
      <p:sp>
        <p:nvSpPr>
          <p:cNvPr id="7" name="矢印: 五方向 6">
            <a:extLst>
              <a:ext uri="{FF2B5EF4-FFF2-40B4-BE49-F238E27FC236}">
                <a16:creationId xmlns:a16="http://schemas.microsoft.com/office/drawing/2014/main" id="{7E096C17-DB21-79E3-E7A8-17A5997B492F}"/>
              </a:ext>
            </a:extLst>
          </p:cNvPr>
          <p:cNvSpPr/>
          <p:nvPr/>
        </p:nvSpPr>
        <p:spPr>
          <a:xfrm>
            <a:off x="8469734" y="650604"/>
            <a:ext cx="3492000" cy="659317"/>
          </a:xfrm>
          <a:prstGeom prst="homePlate">
            <a:avLst>
              <a:gd name="adj" fmla="val 23419"/>
            </a:avLst>
          </a:prstGeom>
          <a:solidFill>
            <a:schemeClr val="accent5">
              <a:lumMod val="60000"/>
              <a:lumOff val="4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テスト実施</a:t>
            </a:r>
          </a:p>
        </p:txBody>
      </p:sp>
      <p:sp>
        <p:nvSpPr>
          <p:cNvPr id="8" name="正方形/長方形 7">
            <a:extLst>
              <a:ext uri="{FF2B5EF4-FFF2-40B4-BE49-F238E27FC236}">
                <a16:creationId xmlns:a16="http://schemas.microsoft.com/office/drawing/2014/main" id="{B283122D-3610-AA08-959E-54FDE0DB96A0}"/>
              </a:ext>
            </a:extLst>
          </p:cNvPr>
          <p:cNvSpPr/>
          <p:nvPr/>
        </p:nvSpPr>
        <p:spPr>
          <a:xfrm>
            <a:off x="176169" y="650603"/>
            <a:ext cx="956345" cy="659317"/>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工程</a:t>
            </a:r>
            <a:endParaRPr kumimoji="1" lang="ja-JP" altLang="en-US"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F31C545D-770E-A918-FA7E-0A3D89DD7CB9}"/>
              </a:ext>
            </a:extLst>
          </p:cNvPr>
          <p:cNvSpPr/>
          <p:nvPr/>
        </p:nvSpPr>
        <p:spPr>
          <a:xfrm>
            <a:off x="176169" y="1368134"/>
            <a:ext cx="956345" cy="914400"/>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タスク</a:t>
            </a:r>
          </a:p>
        </p:txBody>
      </p:sp>
      <p:grpSp>
        <p:nvGrpSpPr>
          <p:cNvPr id="17" name="グループ化 16">
            <a:extLst>
              <a:ext uri="{FF2B5EF4-FFF2-40B4-BE49-F238E27FC236}">
                <a16:creationId xmlns:a16="http://schemas.microsoft.com/office/drawing/2014/main" id="{A6C610A9-E1D2-230C-E888-614EA993AD69}"/>
              </a:ext>
            </a:extLst>
          </p:cNvPr>
          <p:cNvGrpSpPr/>
          <p:nvPr/>
        </p:nvGrpSpPr>
        <p:grpSpPr>
          <a:xfrm>
            <a:off x="1307438" y="1368134"/>
            <a:ext cx="3504253" cy="914400"/>
            <a:chOff x="1307438" y="1934625"/>
            <a:chExt cx="3504253" cy="914400"/>
          </a:xfrm>
        </p:grpSpPr>
        <p:sp>
          <p:nvSpPr>
            <p:cNvPr id="10" name="矢印: 五方向 9">
              <a:extLst>
                <a:ext uri="{FF2B5EF4-FFF2-40B4-BE49-F238E27FC236}">
                  <a16:creationId xmlns:a16="http://schemas.microsoft.com/office/drawing/2014/main" id="{47280F02-8E7B-BB6E-0AEF-EC1D36DA6E2B}"/>
                </a:ext>
              </a:extLst>
            </p:cNvPr>
            <p:cNvSpPr/>
            <p:nvPr/>
          </p:nvSpPr>
          <p:spPr>
            <a:xfrm>
              <a:off x="1307438"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テスト対象の決定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4382C6E8-7425-B074-8846-840D97B64E7D}"/>
                </a:ext>
              </a:extLst>
            </p:cNvPr>
            <p:cNvSpPr/>
            <p:nvPr/>
          </p:nvSpPr>
          <p:spPr>
            <a:xfrm>
              <a:off x="1890091"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テストのやり方の決定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2" name="矢印: 五方向 11">
              <a:extLst>
                <a:ext uri="{FF2B5EF4-FFF2-40B4-BE49-F238E27FC236}">
                  <a16:creationId xmlns:a16="http://schemas.microsoft.com/office/drawing/2014/main" id="{C2E5023C-A9DD-77F7-8CC3-B7DF3959FAF8}"/>
                </a:ext>
              </a:extLst>
            </p:cNvPr>
            <p:cNvSpPr/>
            <p:nvPr/>
          </p:nvSpPr>
          <p:spPr>
            <a:xfrm>
              <a:off x="2472745"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役割分担の決定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3" name="矢印: 五方向 12">
              <a:extLst>
                <a:ext uri="{FF2B5EF4-FFF2-40B4-BE49-F238E27FC236}">
                  <a16:creationId xmlns:a16="http://schemas.microsoft.com/office/drawing/2014/main" id="{32FD419B-B024-7CDF-DC01-590CD6B8B789}"/>
                </a:ext>
              </a:extLst>
            </p:cNvPr>
            <p:cNvSpPr/>
            <p:nvPr/>
          </p:nvSpPr>
          <p:spPr>
            <a:xfrm>
              <a:off x="3057482"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準備対象の洗い出し</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4" name="矢印: 五方向 13">
              <a:extLst>
                <a:ext uri="{FF2B5EF4-FFF2-40B4-BE49-F238E27FC236}">
                  <a16:creationId xmlns:a16="http://schemas.microsoft.com/office/drawing/2014/main" id="{E073B889-418A-DC2D-4116-59814DBA8503}"/>
                </a:ext>
              </a:extLst>
            </p:cNvPr>
            <p:cNvSpPr/>
            <p:nvPr/>
          </p:nvSpPr>
          <p:spPr>
            <a:xfrm>
              <a:off x="3646383"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スケジュールの決定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3646FA12-DDC9-DBEE-0C5A-80A45C0E0F9A}"/>
                </a:ext>
              </a:extLst>
            </p:cNvPr>
            <p:cNvSpPr/>
            <p:nvPr/>
          </p:nvSpPr>
          <p:spPr>
            <a:xfrm>
              <a:off x="4229037"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管理方針の決定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19" name="矢印: 五方向 18">
            <a:extLst>
              <a:ext uri="{FF2B5EF4-FFF2-40B4-BE49-F238E27FC236}">
                <a16:creationId xmlns:a16="http://schemas.microsoft.com/office/drawing/2014/main" id="{5B2862A6-1A19-942B-6306-B460593895C5}"/>
              </a:ext>
            </a:extLst>
          </p:cNvPr>
          <p:cNvSpPr/>
          <p:nvPr/>
        </p:nvSpPr>
        <p:spPr>
          <a:xfrm>
            <a:off x="4876332" y="1368134"/>
            <a:ext cx="1156745"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インプット情報の入手と確認</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1" name="矢印: 五方向 20">
            <a:extLst>
              <a:ext uri="{FF2B5EF4-FFF2-40B4-BE49-F238E27FC236}">
                <a16:creationId xmlns:a16="http://schemas.microsoft.com/office/drawing/2014/main" id="{2F9BE522-2F81-C354-3C98-50D39AC63AE3}"/>
              </a:ext>
            </a:extLst>
          </p:cNvPr>
          <p:cNvSpPr/>
          <p:nvPr/>
        </p:nvSpPr>
        <p:spPr>
          <a:xfrm>
            <a:off x="6041639" y="1368134"/>
            <a:ext cx="1156745"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テスト設計方針の決定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3" name="矢印: 五方向 22">
            <a:extLst>
              <a:ext uri="{FF2B5EF4-FFF2-40B4-BE49-F238E27FC236}">
                <a16:creationId xmlns:a16="http://schemas.microsoft.com/office/drawing/2014/main" id="{A0FD1B52-D3C3-9560-EFA5-1F97BD21B4F9}"/>
              </a:ext>
            </a:extLst>
          </p:cNvPr>
          <p:cNvSpPr/>
          <p:nvPr/>
        </p:nvSpPr>
        <p:spPr>
          <a:xfrm>
            <a:off x="7215277" y="1368134"/>
            <a:ext cx="1156745"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テストケースの作成</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4E43B8D-4C57-CA69-F0F2-95731B799EA8}"/>
              </a:ext>
            </a:extLst>
          </p:cNvPr>
          <p:cNvSpPr/>
          <p:nvPr/>
        </p:nvSpPr>
        <p:spPr>
          <a:xfrm>
            <a:off x="1305355"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①</a:t>
            </a:r>
          </a:p>
        </p:txBody>
      </p:sp>
      <p:sp>
        <p:nvSpPr>
          <p:cNvPr id="26" name="正方形/長方形 25">
            <a:extLst>
              <a:ext uri="{FF2B5EF4-FFF2-40B4-BE49-F238E27FC236}">
                <a16:creationId xmlns:a16="http://schemas.microsoft.com/office/drawing/2014/main" id="{00893811-9933-F546-7814-779912158310}"/>
              </a:ext>
            </a:extLst>
          </p:cNvPr>
          <p:cNvSpPr/>
          <p:nvPr/>
        </p:nvSpPr>
        <p:spPr>
          <a:xfrm>
            <a:off x="1896339"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➁</a:t>
            </a:r>
          </a:p>
        </p:txBody>
      </p:sp>
      <p:sp>
        <p:nvSpPr>
          <p:cNvPr id="27" name="正方形/長方形 26">
            <a:extLst>
              <a:ext uri="{FF2B5EF4-FFF2-40B4-BE49-F238E27FC236}">
                <a16:creationId xmlns:a16="http://schemas.microsoft.com/office/drawing/2014/main" id="{3C0362B5-788B-1D17-03B4-8426BD118BC1}"/>
              </a:ext>
            </a:extLst>
          </p:cNvPr>
          <p:cNvSpPr/>
          <p:nvPr/>
        </p:nvSpPr>
        <p:spPr>
          <a:xfrm>
            <a:off x="2476117"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③</a:t>
            </a:r>
            <a:endParaRPr kumimoji="1" lang="ja-JP" altLang="en-US" sz="14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61A2A06B-BC72-92CB-EDCD-F39D915E88D6}"/>
              </a:ext>
            </a:extLst>
          </p:cNvPr>
          <p:cNvSpPr/>
          <p:nvPr/>
        </p:nvSpPr>
        <p:spPr>
          <a:xfrm>
            <a:off x="3055398"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④</a:t>
            </a:r>
            <a:endParaRPr kumimoji="1" lang="ja-JP" altLang="en-US" sz="1400"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CBC3BD77-9671-9019-9C09-AF06316F08BE}"/>
              </a:ext>
            </a:extLst>
          </p:cNvPr>
          <p:cNvSpPr/>
          <p:nvPr/>
        </p:nvSpPr>
        <p:spPr>
          <a:xfrm>
            <a:off x="3648698"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⑤</a:t>
            </a:r>
            <a:endParaRPr kumimoji="1" lang="ja-JP" altLang="en-US" sz="1400" dirty="0">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929B2439-B5ED-8861-C1D3-7AAAADACAA9F}"/>
              </a:ext>
            </a:extLst>
          </p:cNvPr>
          <p:cNvSpPr/>
          <p:nvPr/>
        </p:nvSpPr>
        <p:spPr>
          <a:xfrm>
            <a:off x="4226283"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⑥</a:t>
            </a:r>
          </a:p>
        </p:txBody>
      </p:sp>
      <p:sp>
        <p:nvSpPr>
          <p:cNvPr id="31" name="正方形/長方形 30">
            <a:extLst>
              <a:ext uri="{FF2B5EF4-FFF2-40B4-BE49-F238E27FC236}">
                <a16:creationId xmlns:a16="http://schemas.microsoft.com/office/drawing/2014/main" id="{493638B8-71BF-3534-C5C4-3FEFB7327D49}"/>
              </a:ext>
            </a:extLst>
          </p:cNvPr>
          <p:cNvSpPr/>
          <p:nvPr/>
        </p:nvSpPr>
        <p:spPr>
          <a:xfrm>
            <a:off x="4873578"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①</a:t>
            </a:r>
          </a:p>
        </p:txBody>
      </p:sp>
      <p:sp>
        <p:nvSpPr>
          <p:cNvPr id="32" name="正方形/長方形 31">
            <a:extLst>
              <a:ext uri="{FF2B5EF4-FFF2-40B4-BE49-F238E27FC236}">
                <a16:creationId xmlns:a16="http://schemas.microsoft.com/office/drawing/2014/main" id="{F11EEDCF-832C-1498-F589-F3F39158BDD8}"/>
              </a:ext>
            </a:extLst>
          </p:cNvPr>
          <p:cNvSpPr/>
          <p:nvPr/>
        </p:nvSpPr>
        <p:spPr>
          <a:xfrm>
            <a:off x="6041639"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➁</a:t>
            </a:r>
          </a:p>
        </p:txBody>
      </p:sp>
      <p:sp>
        <p:nvSpPr>
          <p:cNvPr id="33" name="正方形/長方形 32">
            <a:extLst>
              <a:ext uri="{FF2B5EF4-FFF2-40B4-BE49-F238E27FC236}">
                <a16:creationId xmlns:a16="http://schemas.microsoft.com/office/drawing/2014/main" id="{A5B0B941-6F40-79F2-4A9C-82C9BC36A951}"/>
              </a:ext>
            </a:extLst>
          </p:cNvPr>
          <p:cNvSpPr/>
          <p:nvPr/>
        </p:nvSpPr>
        <p:spPr>
          <a:xfrm>
            <a:off x="7215277"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③</a:t>
            </a:r>
            <a:endParaRPr kumimoji="1" lang="ja-JP" altLang="en-US" sz="14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9DD16083-75F9-E4FE-A138-74D857181B66}"/>
              </a:ext>
            </a:extLst>
          </p:cNvPr>
          <p:cNvSpPr/>
          <p:nvPr/>
        </p:nvSpPr>
        <p:spPr>
          <a:xfrm>
            <a:off x="176169" y="2340746"/>
            <a:ext cx="956345" cy="4517254"/>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タスク内容</a:t>
            </a:r>
          </a:p>
        </p:txBody>
      </p:sp>
      <p:sp>
        <p:nvSpPr>
          <p:cNvPr id="36" name="正方形/長方形 35">
            <a:extLst>
              <a:ext uri="{FF2B5EF4-FFF2-40B4-BE49-F238E27FC236}">
                <a16:creationId xmlns:a16="http://schemas.microsoft.com/office/drawing/2014/main" id="{BE53BFDE-4A06-F0BF-2336-19ED05762DBA}"/>
              </a:ext>
            </a:extLst>
          </p:cNvPr>
          <p:cNvSpPr/>
          <p:nvPr/>
        </p:nvSpPr>
        <p:spPr>
          <a:xfrm>
            <a:off x="1304683" y="2502618"/>
            <a:ext cx="3492000" cy="55690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indent="-228600">
              <a:buFont typeface="+mj-lt"/>
              <a:buAutoNum type="arabicPeriod"/>
            </a:pPr>
            <a:r>
              <a:rPr kumimoji="1" lang="ja-JP" altLang="en-US" sz="1200" dirty="0">
                <a:solidFill>
                  <a:schemeClr val="tx1"/>
                </a:solidFill>
                <a:latin typeface="Meiryo UI" panose="020B0604030504040204" pitchFamily="50" charset="-128"/>
                <a:ea typeface="Meiryo UI" panose="020B0604030504040204" pitchFamily="50" charset="-128"/>
              </a:rPr>
              <a:t>テスト対象の候補を洗い出す</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28600" indent="-228600">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テスト対象の優先順位を決める</a:t>
            </a:r>
            <a:endParaRPr lang="en-US" altLang="ja-JP" sz="1200" dirty="0">
              <a:solidFill>
                <a:schemeClr val="tx1"/>
              </a:solidFill>
              <a:latin typeface="Meiryo UI" panose="020B0604030504040204" pitchFamily="50" charset="-128"/>
              <a:ea typeface="Meiryo UI" panose="020B0604030504040204" pitchFamily="50" charset="-128"/>
            </a:endParaRPr>
          </a:p>
          <a:p>
            <a:pPr marL="228600" indent="-228600">
              <a:buFont typeface="+mj-lt"/>
              <a:buAutoNum type="arabicPeriod"/>
            </a:pPr>
            <a:r>
              <a:rPr kumimoji="1" lang="ja-JP" altLang="en-US" sz="1200" dirty="0">
                <a:solidFill>
                  <a:schemeClr val="tx1"/>
                </a:solidFill>
                <a:latin typeface="Meiryo UI" panose="020B0604030504040204" pitchFamily="50" charset="-128"/>
                <a:ea typeface="Meiryo UI" panose="020B0604030504040204" pitchFamily="50" charset="-128"/>
              </a:rPr>
              <a:t>テスト対象が変更されるリスクを想定する</a:t>
            </a:r>
          </a:p>
        </p:txBody>
      </p:sp>
      <p:grpSp>
        <p:nvGrpSpPr>
          <p:cNvPr id="39" name="グループ化 38">
            <a:extLst>
              <a:ext uri="{FF2B5EF4-FFF2-40B4-BE49-F238E27FC236}">
                <a16:creationId xmlns:a16="http://schemas.microsoft.com/office/drawing/2014/main" id="{6BA08BEB-AB72-1D02-5269-413DFE2D4C3D}"/>
              </a:ext>
            </a:extLst>
          </p:cNvPr>
          <p:cNvGrpSpPr/>
          <p:nvPr/>
        </p:nvGrpSpPr>
        <p:grpSpPr>
          <a:xfrm>
            <a:off x="8471817" y="1368134"/>
            <a:ext cx="3504253" cy="914400"/>
            <a:chOff x="1307438" y="1934625"/>
            <a:chExt cx="3504253" cy="914400"/>
          </a:xfrm>
        </p:grpSpPr>
        <p:sp>
          <p:nvSpPr>
            <p:cNvPr id="40" name="矢印: 五方向 39">
              <a:extLst>
                <a:ext uri="{FF2B5EF4-FFF2-40B4-BE49-F238E27FC236}">
                  <a16:creationId xmlns:a16="http://schemas.microsoft.com/office/drawing/2014/main" id="{5D582D23-F12A-D863-0BEF-0D90460A0360}"/>
                </a:ext>
              </a:extLst>
            </p:cNvPr>
            <p:cNvSpPr/>
            <p:nvPr/>
          </p:nvSpPr>
          <p:spPr>
            <a:xfrm>
              <a:off x="1307438"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テスト環境の準備</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1" name="矢印: 五方向 40">
              <a:extLst>
                <a:ext uri="{FF2B5EF4-FFF2-40B4-BE49-F238E27FC236}">
                  <a16:creationId xmlns:a16="http://schemas.microsoft.com/office/drawing/2014/main" id="{96C987F5-D0EB-1920-BEB1-4DA99027EE30}"/>
                </a:ext>
              </a:extLst>
            </p:cNvPr>
            <p:cNvSpPr/>
            <p:nvPr/>
          </p:nvSpPr>
          <p:spPr>
            <a:xfrm>
              <a:off x="1890091"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テストデータの準備</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2" name="矢印: 五方向 41">
              <a:extLst>
                <a:ext uri="{FF2B5EF4-FFF2-40B4-BE49-F238E27FC236}">
                  <a16:creationId xmlns:a16="http://schemas.microsoft.com/office/drawing/2014/main" id="{656B7FA8-B564-BEC4-0FC2-BF7675ED914F}"/>
                </a:ext>
              </a:extLst>
            </p:cNvPr>
            <p:cNvSpPr/>
            <p:nvPr/>
          </p:nvSpPr>
          <p:spPr>
            <a:xfrm>
              <a:off x="2472745"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実行手順の確認</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3" name="矢印: 五方向 42">
              <a:extLst>
                <a:ext uri="{FF2B5EF4-FFF2-40B4-BE49-F238E27FC236}">
                  <a16:creationId xmlns:a16="http://schemas.microsoft.com/office/drawing/2014/main" id="{A5E245D5-3AE7-9791-704A-01C652F4E72C}"/>
                </a:ext>
              </a:extLst>
            </p:cNvPr>
            <p:cNvSpPr/>
            <p:nvPr/>
          </p:nvSpPr>
          <p:spPr>
            <a:xfrm>
              <a:off x="3057482"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ツールの準備</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4" name="矢印: 五方向 43">
              <a:extLst>
                <a:ext uri="{FF2B5EF4-FFF2-40B4-BE49-F238E27FC236}">
                  <a16:creationId xmlns:a16="http://schemas.microsoft.com/office/drawing/2014/main" id="{6F0AF50B-2576-AA9E-D3B6-D280FC122D77}"/>
                </a:ext>
              </a:extLst>
            </p:cNvPr>
            <p:cNvSpPr/>
            <p:nvPr/>
          </p:nvSpPr>
          <p:spPr>
            <a:xfrm>
              <a:off x="3646383"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実行スケジュール作成</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5" name="矢印: 五方向 44">
              <a:extLst>
                <a:ext uri="{FF2B5EF4-FFF2-40B4-BE49-F238E27FC236}">
                  <a16:creationId xmlns:a16="http://schemas.microsoft.com/office/drawing/2014/main" id="{631ABCD2-A0E5-2C8C-9CCE-D3ED8EBBBB2A}"/>
                </a:ext>
              </a:extLst>
            </p:cNvPr>
            <p:cNvSpPr/>
            <p:nvPr/>
          </p:nvSpPr>
          <p:spPr>
            <a:xfrm>
              <a:off x="4229037" y="1934625"/>
              <a:ext cx="582654" cy="914400"/>
            </a:xfrm>
            <a:prstGeom prst="homePlate">
              <a:avLst>
                <a:gd name="adj" fmla="val 23419"/>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実行</a:t>
              </a: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46" name="正方形/長方形 45">
            <a:extLst>
              <a:ext uri="{FF2B5EF4-FFF2-40B4-BE49-F238E27FC236}">
                <a16:creationId xmlns:a16="http://schemas.microsoft.com/office/drawing/2014/main" id="{FD752D8D-A766-8E77-4088-6281EEB8FFB3}"/>
              </a:ext>
            </a:extLst>
          </p:cNvPr>
          <p:cNvSpPr/>
          <p:nvPr/>
        </p:nvSpPr>
        <p:spPr>
          <a:xfrm>
            <a:off x="8469734"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①</a:t>
            </a:r>
          </a:p>
        </p:txBody>
      </p:sp>
      <p:sp>
        <p:nvSpPr>
          <p:cNvPr id="47" name="正方形/長方形 46">
            <a:extLst>
              <a:ext uri="{FF2B5EF4-FFF2-40B4-BE49-F238E27FC236}">
                <a16:creationId xmlns:a16="http://schemas.microsoft.com/office/drawing/2014/main" id="{9EC42736-1BC3-FDD6-5786-6E26F7829887}"/>
              </a:ext>
            </a:extLst>
          </p:cNvPr>
          <p:cNvSpPr/>
          <p:nvPr/>
        </p:nvSpPr>
        <p:spPr>
          <a:xfrm>
            <a:off x="9060718"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➁</a:t>
            </a:r>
          </a:p>
        </p:txBody>
      </p:sp>
      <p:sp>
        <p:nvSpPr>
          <p:cNvPr id="48" name="正方形/長方形 47">
            <a:extLst>
              <a:ext uri="{FF2B5EF4-FFF2-40B4-BE49-F238E27FC236}">
                <a16:creationId xmlns:a16="http://schemas.microsoft.com/office/drawing/2014/main" id="{42F9539F-BB22-A805-B704-2983744F0D8B}"/>
              </a:ext>
            </a:extLst>
          </p:cNvPr>
          <p:cNvSpPr/>
          <p:nvPr/>
        </p:nvSpPr>
        <p:spPr>
          <a:xfrm>
            <a:off x="9640496"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③</a:t>
            </a:r>
            <a:endParaRPr kumimoji="1" lang="ja-JP" altLang="en-US" sz="1400" dirty="0">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D4849EF7-0EC1-5551-EA69-E6BF35613E17}"/>
              </a:ext>
            </a:extLst>
          </p:cNvPr>
          <p:cNvSpPr/>
          <p:nvPr/>
        </p:nvSpPr>
        <p:spPr>
          <a:xfrm>
            <a:off x="10219777"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④</a:t>
            </a:r>
            <a:endParaRPr kumimoji="1" lang="ja-JP" altLang="en-US" sz="1400" dirty="0">
              <a:latin typeface="Meiryo UI" panose="020B0604030504040204" pitchFamily="50" charset="-128"/>
              <a:ea typeface="Meiryo UI" panose="020B0604030504040204" pitchFamily="50" charset="-128"/>
            </a:endParaRPr>
          </a:p>
        </p:txBody>
      </p:sp>
      <p:sp>
        <p:nvSpPr>
          <p:cNvPr id="50" name="正方形/長方形 49">
            <a:extLst>
              <a:ext uri="{FF2B5EF4-FFF2-40B4-BE49-F238E27FC236}">
                <a16:creationId xmlns:a16="http://schemas.microsoft.com/office/drawing/2014/main" id="{1795871E-62B8-1FDE-9D91-BD1AC65CD6E0}"/>
              </a:ext>
            </a:extLst>
          </p:cNvPr>
          <p:cNvSpPr/>
          <p:nvPr/>
        </p:nvSpPr>
        <p:spPr>
          <a:xfrm>
            <a:off x="10813077"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⑤</a:t>
            </a:r>
            <a:endParaRPr kumimoji="1" lang="ja-JP" altLang="en-US" sz="1400" dirty="0">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D676C97D-C625-767A-61F6-A62E0D206B01}"/>
              </a:ext>
            </a:extLst>
          </p:cNvPr>
          <p:cNvSpPr/>
          <p:nvPr/>
        </p:nvSpPr>
        <p:spPr>
          <a:xfrm>
            <a:off x="11390662" y="1368133"/>
            <a:ext cx="187885" cy="184205"/>
          </a:xfrm>
          <a:prstGeom prst="rec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⑥</a:t>
            </a:r>
          </a:p>
        </p:txBody>
      </p:sp>
      <p:sp>
        <p:nvSpPr>
          <p:cNvPr id="53" name="正方形/長方形 52">
            <a:extLst>
              <a:ext uri="{FF2B5EF4-FFF2-40B4-BE49-F238E27FC236}">
                <a16:creationId xmlns:a16="http://schemas.microsoft.com/office/drawing/2014/main" id="{53E5ACD6-D95A-8529-8740-7CB195EB5D29}"/>
              </a:ext>
            </a:extLst>
          </p:cNvPr>
          <p:cNvSpPr/>
          <p:nvPr/>
        </p:nvSpPr>
        <p:spPr>
          <a:xfrm>
            <a:off x="1304683" y="3274654"/>
            <a:ext cx="3492000" cy="55690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indent="-228600">
              <a:buFont typeface="+mj-lt"/>
              <a:buAutoNum type="arabicPeriod"/>
            </a:pPr>
            <a:r>
              <a:rPr kumimoji="1" lang="ja-JP" altLang="en-US" sz="1200" dirty="0">
                <a:solidFill>
                  <a:schemeClr val="tx1"/>
                </a:solidFill>
                <a:latin typeface="Meiryo UI" panose="020B0604030504040204" pitchFamily="50" charset="-128"/>
                <a:ea typeface="Meiryo UI" panose="020B0604030504040204" pitchFamily="50" charset="-128"/>
              </a:rPr>
              <a:t>テストレベルを決める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28600" indent="-228600">
              <a:buFont typeface="+mj-lt"/>
              <a:buAutoNum type="arabicPeriod"/>
            </a:pPr>
            <a:r>
              <a:rPr lang="ja-JP" altLang="en-US" sz="1200" dirty="0">
                <a:solidFill>
                  <a:schemeClr val="tx1"/>
                </a:solidFill>
                <a:latin typeface="Meiryo UI" panose="020B0604030504040204" pitchFamily="50" charset="-128"/>
                <a:ea typeface="Meiryo UI" panose="020B0604030504040204" pitchFamily="50" charset="-128"/>
              </a:rPr>
              <a:t>テストタイプを決める</a:t>
            </a:r>
            <a:endParaRPr lang="en-US" altLang="ja-JP" sz="1200" dirty="0">
              <a:solidFill>
                <a:schemeClr val="tx1"/>
              </a:solidFill>
              <a:latin typeface="Meiryo UI" panose="020B0604030504040204" pitchFamily="50" charset="-128"/>
              <a:ea typeface="Meiryo UI" panose="020B0604030504040204" pitchFamily="50" charset="-128"/>
            </a:endParaRPr>
          </a:p>
          <a:p>
            <a:pPr marL="228600" indent="-228600">
              <a:buFont typeface="+mj-lt"/>
              <a:buAutoNum type="arabicPeriod"/>
            </a:pPr>
            <a:r>
              <a:rPr kumimoji="1" lang="ja-JP" altLang="en-US" sz="1200" dirty="0">
                <a:solidFill>
                  <a:schemeClr val="tx1"/>
                </a:solidFill>
                <a:latin typeface="Meiryo UI" panose="020B0604030504040204" pitchFamily="50" charset="-128"/>
                <a:ea typeface="Meiryo UI" panose="020B0604030504040204" pitchFamily="50" charset="-128"/>
              </a:rPr>
              <a:t>テストのやり方を決める</a:t>
            </a:r>
          </a:p>
        </p:txBody>
      </p:sp>
      <p:sp>
        <p:nvSpPr>
          <p:cNvPr id="55" name="正方形/長方形 54">
            <a:extLst>
              <a:ext uri="{FF2B5EF4-FFF2-40B4-BE49-F238E27FC236}">
                <a16:creationId xmlns:a16="http://schemas.microsoft.com/office/drawing/2014/main" id="{6C10E32E-0F3A-C491-5EEC-BB909575DAA4}"/>
              </a:ext>
            </a:extLst>
          </p:cNvPr>
          <p:cNvSpPr/>
          <p:nvPr/>
        </p:nvSpPr>
        <p:spPr>
          <a:xfrm>
            <a:off x="1304683" y="3935391"/>
            <a:ext cx="3492000" cy="70387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0000" tIns="180000" bIns="90000"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テスト設計以降の各タスクの役割分担を決める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役割分担粒度の例：テストケースの作成、テストデータの作成、テスト環境の構築、テスト実行など</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B9D5F761-9104-9352-34FF-2C90738B5423}"/>
              </a:ext>
            </a:extLst>
          </p:cNvPr>
          <p:cNvSpPr/>
          <p:nvPr/>
        </p:nvSpPr>
        <p:spPr>
          <a:xfrm>
            <a:off x="1304683" y="4841822"/>
            <a:ext cx="3492000" cy="43254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テスト環境やテストツールなどテスト開始前に準備が必要となるものを洗い出す。</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D50C296B-017D-84C1-FBC0-8D8338F1D295}"/>
              </a:ext>
            </a:extLst>
          </p:cNvPr>
          <p:cNvSpPr/>
          <p:nvPr/>
        </p:nvSpPr>
        <p:spPr>
          <a:xfrm>
            <a:off x="1304683" y="5391248"/>
            <a:ext cx="3492000" cy="66840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180000" bIns="90000"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各作業や各成果物の作成に要する期間を見積もる。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④で洗い出したテスト環境やツールの入手、セットアップの計画もスケジュールに織り込む。</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61" name="正方形/長方形 60">
            <a:extLst>
              <a:ext uri="{FF2B5EF4-FFF2-40B4-BE49-F238E27FC236}">
                <a16:creationId xmlns:a16="http://schemas.microsoft.com/office/drawing/2014/main" id="{58E57751-CC5F-2824-A780-8A203FF56BD7}"/>
              </a:ext>
            </a:extLst>
          </p:cNvPr>
          <p:cNvSpPr/>
          <p:nvPr/>
        </p:nvSpPr>
        <p:spPr>
          <a:xfrm>
            <a:off x="1304683" y="6237508"/>
            <a:ext cx="3492000" cy="61944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テスト中の管理ルールや管理方法を決める。</a:t>
            </a:r>
            <a:br>
              <a:rPr lang="en-US" altLang="ja-JP" sz="1200" dirty="0">
                <a:solidFill>
                  <a:schemeClr val="tx1"/>
                </a:solidFill>
                <a:latin typeface="Meiryo UI" panose="020B0604030504040204" pitchFamily="50" charset="-128"/>
                <a:ea typeface="Meiryo UI" panose="020B0604030504040204" pitchFamily="50" charset="-128"/>
              </a:rPr>
            </a:br>
            <a:r>
              <a:rPr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テスト進捗・不具合記録などのルールや管理方法</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
        <p:nvSpPr>
          <p:cNvPr id="62" name="正方形/長方形 61">
            <a:extLst>
              <a:ext uri="{FF2B5EF4-FFF2-40B4-BE49-F238E27FC236}">
                <a16:creationId xmlns:a16="http://schemas.microsoft.com/office/drawing/2014/main" id="{31867DC7-9484-18E0-1942-5D4FDD0CF103}"/>
              </a:ext>
            </a:extLst>
          </p:cNvPr>
          <p:cNvSpPr/>
          <p:nvPr/>
        </p:nvSpPr>
        <p:spPr>
          <a:xfrm>
            <a:off x="1304683" y="6088936"/>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⑥</a:t>
            </a:r>
            <a:r>
              <a:rPr lang="ja-JP" altLang="en-US" sz="1400" dirty="0">
                <a:latin typeface="Meiryo UI" panose="020B0604030504040204" pitchFamily="50" charset="-128"/>
                <a:ea typeface="Meiryo UI" panose="020B0604030504040204" pitchFamily="50" charset="-128"/>
              </a:rPr>
              <a:t>管理方針の決定</a:t>
            </a:r>
            <a:endParaRPr kumimoji="1" lang="ja-JP" altLang="en-US" sz="1400" dirty="0">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CE57629A-5810-ADEC-9BE4-11724F72E117}"/>
              </a:ext>
            </a:extLst>
          </p:cNvPr>
          <p:cNvSpPr/>
          <p:nvPr/>
        </p:nvSpPr>
        <p:spPr>
          <a:xfrm>
            <a:off x="1304683" y="5299145"/>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⑤スケジュール</a:t>
            </a:r>
            <a:r>
              <a:rPr lang="ja-JP" altLang="en-US" sz="1400" dirty="0">
                <a:latin typeface="Meiryo UI" panose="020B0604030504040204" pitchFamily="50" charset="-128"/>
                <a:ea typeface="Meiryo UI" panose="020B0604030504040204" pitchFamily="50" charset="-128"/>
              </a:rPr>
              <a:t>の決定</a:t>
            </a:r>
            <a:endParaRPr kumimoji="1" lang="ja-JP" altLang="en-US" sz="14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AB9B8F74-A993-587A-A683-C1BD2441BD1B}"/>
              </a:ext>
            </a:extLst>
          </p:cNvPr>
          <p:cNvSpPr/>
          <p:nvPr/>
        </p:nvSpPr>
        <p:spPr>
          <a:xfrm>
            <a:off x="1304683" y="4700160"/>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④準備対象の洗い出し</a:t>
            </a:r>
          </a:p>
        </p:txBody>
      </p:sp>
      <p:sp>
        <p:nvSpPr>
          <p:cNvPr id="65" name="正方形/長方形 64">
            <a:extLst>
              <a:ext uri="{FF2B5EF4-FFF2-40B4-BE49-F238E27FC236}">
                <a16:creationId xmlns:a16="http://schemas.microsoft.com/office/drawing/2014/main" id="{3EEE29DE-82F8-4CF7-F419-63D9E4C4E67F}"/>
              </a:ext>
            </a:extLst>
          </p:cNvPr>
          <p:cNvSpPr/>
          <p:nvPr/>
        </p:nvSpPr>
        <p:spPr>
          <a:xfrm>
            <a:off x="1304683" y="3876930"/>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③役割分担の決定</a:t>
            </a:r>
            <a:endParaRPr kumimoji="1" lang="ja-JP" altLang="en-US" sz="14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4DD2C867-09CE-608B-7492-572C18A35E48}"/>
              </a:ext>
            </a:extLst>
          </p:cNvPr>
          <p:cNvSpPr/>
          <p:nvPr/>
        </p:nvSpPr>
        <p:spPr>
          <a:xfrm>
            <a:off x="1304683" y="3104833"/>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➁テストのやり方の決定</a:t>
            </a:r>
          </a:p>
        </p:txBody>
      </p:sp>
      <p:sp>
        <p:nvSpPr>
          <p:cNvPr id="67" name="正方形/長方形 66">
            <a:extLst>
              <a:ext uri="{FF2B5EF4-FFF2-40B4-BE49-F238E27FC236}">
                <a16:creationId xmlns:a16="http://schemas.microsoft.com/office/drawing/2014/main" id="{084E56A1-12C2-DEB4-DA0E-E722FFFC11A5}"/>
              </a:ext>
            </a:extLst>
          </p:cNvPr>
          <p:cNvSpPr/>
          <p:nvPr/>
        </p:nvSpPr>
        <p:spPr>
          <a:xfrm>
            <a:off x="1304683" y="2340995"/>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①テスト対象の決定</a:t>
            </a:r>
            <a:endParaRPr kumimoji="1" lang="ja-JP" altLang="en-US" sz="1400" dirty="0">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6FF44F8F-EA04-B1A7-6B3A-B39C952DEEA2}"/>
              </a:ext>
            </a:extLst>
          </p:cNvPr>
          <p:cNvSpPr/>
          <p:nvPr/>
        </p:nvSpPr>
        <p:spPr>
          <a:xfrm>
            <a:off x="4873192" y="2502618"/>
            <a:ext cx="3492000" cy="22726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要件定義書やシステム仕様書など開発工程で作成される成果物を入手し、内容を確認をする。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不明点や曖昧な情報があれば開発者に問い合わせて不足情報を補完する。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必要に応じて、テスト担当者が主導してテストケース作成に必要な追加のドキュメントを作成する。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成果物以外に入手すべき情報</a:t>
            </a:r>
            <a:endParaRPr lang="en-US" altLang="ja-JP" sz="1200" dirty="0">
              <a:solidFill>
                <a:schemeClr val="tx1"/>
              </a:solidFill>
              <a:latin typeface="Meiryo UI" panose="020B0604030504040204" pitchFamily="50" charset="-128"/>
              <a:ea typeface="Meiryo UI" panose="020B0604030504040204" pitchFamily="50" charset="-128"/>
            </a:endParaRPr>
          </a:p>
          <a:p>
            <a:pPr marL="360363" lvl="1"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不具合情報</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単体テストやレビューの結果</a:t>
            </a:r>
            <a:r>
              <a:rPr kumimoji="1" lang="en-US" altLang="ja-JP" sz="1200" dirty="0">
                <a:solidFill>
                  <a:schemeClr val="tx1"/>
                </a:solidFill>
                <a:latin typeface="Meiryo UI" panose="020B0604030504040204" pitchFamily="50" charset="-128"/>
                <a:ea typeface="Meiryo UI" panose="020B0604030504040204" pitchFamily="50" charset="-128"/>
              </a:rPr>
              <a:t>)</a:t>
            </a:r>
          </a:p>
          <a:p>
            <a:pPr marL="360363" lvl="1"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プロジェクト中に発生した仕様変更の履歴</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60363" lvl="1"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開発者からユーザーや他開発者への問合せ一覧</a:t>
            </a:r>
            <a:endParaRPr lang="en-US" altLang="ja-JP" sz="1200" dirty="0">
              <a:solidFill>
                <a:schemeClr val="tx1"/>
              </a:solidFill>
              <a:latin typeface="Meiryo UI" panose="020B0604030504040204" pitchFamily="50" charset="-128"/>
              <a:ea typeface="Meiryo UI" panose="020B0604030504040204" pitchFamily="50" charset="-128"/>
            </a:endParaRPr>
          </a:p>
          <a:p>
            <a:pPr marL="360363" lvl="1"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開発中に特定した課題一覧</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60363" lvl="1"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類似システムの不具合情報</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69" name="正方形/長方形 68">
            <a:extLst>
              <a:ext uri="{FF2B5EF4-FFF2-40B4-BE49-F238E27FC236}">
                <a16:creationId xmlns:a16="http://schemas.microsoft.com/office/drawing/2014/main" id="{422705C8-D040-43F3-0996-306C9653AC77}"/>
              </a:ext>
            </a:extLst>
          </p:cNvPr>
          <p:cNvSpPr/>
          <p:nvPr/>
        </p:nvSpPr>
        <p:spPr>
          <a:xfrm>
            <a:off x="4873192" y="2340995"/>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①インプット情報の入手と確認</a:t>
            </a:r>
            <a:endParaRPr kumimoji="1" lang="ja-JP" altLang="en-US" sz="14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22D63826-D1A0-AD2F-9BD2-EAB55F08C2EA}"/>
              </a:ext>
            </a:extLst>
          </p:cNvPr>
          <p:cNvSpPr/>
          <p:nvPr/>
        </p:nvSpPr>
        <p:spPr>
          <a:xfrm>
            <a:off x="4873192" y="4953885"/>
            <a:ext cx="3492000" cy="59181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テスト範囲を決定する。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テスト観点</a:t>
            </a:r>
            <a:r>
              <a:rPr lang="ja-JP" altLang="en-US" sz="1200" dirty="0">
                <a:solidFill>
                  <a:schemeClr val="tx1"/>
                </a:solidFill>
                <a:latin typeface="Meiryo UI" panose="020B0604030504040204" pitchFamily="50" charset="-128"/>
                <a:ea typeface="Meiryo UI" panose="020B0604030504040204" pitchFamily="50" charset="-128"/>
              </a:rPr>
              <a:t>を決定する。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テスト条件を決定する。</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A60DDC1E-7D65-AC7F-40EF-DD30BF91BAF8}"/>
              </a:ext>
            </a:extLst>
          </p:cNvPr>
          <p:cNvSpPr/>
          <p:nvPr/>
        </p:nvSpPr>
        <p:spPr>
          <a:xfrm>
            <a:off x="4873192" y="4792262"/>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➁テスト設計方針の決定</a:t>
            </a:r>
            <a:endParaRPr kumimoji="1" lang="ja-JP" altLang="en-US" sz="14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F441869F-51DF-DBAB-1131-BB3D67D81349}"/>
              </a:ext>
            </a:extLst>
          </p:cNvPr>
          <p:cNvSpPr/>
          <p:nvPr/>
        </p:nvSpPr>
        <p:spPr>
          <a:xfrm>
            <a:off x="4873192" y="5707325"/>
            <a:ext cx="3492000" cy="115071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solidFill>
                <a:latin typeface="Meiryo UI" panose="020B0604030504040204" pitchFamily="50" charset="-128"/>
                <a:ea typeface="Meiryo UI" panose="020B0604030504040204" pitchFamily="50" charset="-128"/>
              </a:rPr>
              <a:t>以下の要素を含んだテストケースを作成する。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テスト対象</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テスト観点・確認内容</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テスト条件</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テスト手順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期待値</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277A3821-79A7-BA50-8433-6886B71592B9}"/>
              </a:ext>
            </a:extLst>
          </p:cNvPr>
          <p:cNvSpPr/>
          <p:nvPr/>
        </p:nvSpPr>
        <p:spPr>
          <a:xfrm>
            <a:off x="4873192" y="5545703"/>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③テストケースの作成</a:t>
            </a:r>
            <a:endParaRPr kumimoji="1" lang="ja-JP" altLang="en-US" sz="14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8A05C6B7-3BF0-CF76-E005-45E3BB0EFE52}"/>
              </a:ext>
            </a:extLst>
          </p:cNvPr>
          <p:cNvSpPr/>
          <p:nvPr/>
        </p:nvSpPr>
        <p:spPr>
          <a:xfrm>
            <a:off x="8473777" y="2502619"/>
            <a:ext cx="3492000" cy="38203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テストを行うシステムをテスト環境で動作する状態にセットアップする。</a:t>
            </a:r>
          </a:p>
        </p:txBody>
      </p:sp>
      <p:sp>
        <p:nvSpPr>
          <p:cNvPr id="22" name="正方形/長方形 21">
            <a:extLst>
              <a:ext uri="{FF2B5EF4-FFF2-40B4-BE49-F238E27FC236}">
                <a16:creationId xmlns:a16="http://schemas.microsoft.com/office/drawing/2014/main" id="{4CCBE6B3-E01E-AC2C-6435-F22271D2332A}"/>
              </a:ext>
            </a:extLst>
          </p:cNvPr>
          <p:cNvSpPr/>
          <p:nvPr/>
        </p:nvSpPr>
        <p:spPr>
          <a:xfrm>
            <a:off x="8473777" y="3071191"/>
            <a:ext cx="3492000" cy="41573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テストケースに記載された前提条件に紐づいたデータを準備する。</a:t>
            </a:r>
          </a:p>
        </p:txBody>
      </p:sp>
      <p:sp>
        <p:nvSpPr>
          <p:cNvPr id="24" name="正方形/長方形 23">
            <a:extLst>
              <a:ext uri="{FF2B5EF4-FFF2-40B4-BE49-F238E27FC236}">
                <a16:creationId xmlns:a16="http://schemas.microsoft.com/office/drawing/2014/main" id="{87C95ADE-6326-0E86-8C11-679099BACC94}"/>
              </a:ext>
            </a:extLst>
          </p:cNvPr>
          <p:cNvSpPr/>
          <p:nvPr/>
        </p:nvSpPr>
        <p:spPr>
          <a:xfrm>
            <a:off x="8473777" y="3561888"/>
            <a:ext cx="3492000" cy="70387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0000" tIns="180000" bIns="90000" rtlCol="0" anchor="ctr"/>
          <a:lstStyle/>
          <a:p>
            <a:r>
              <a:rPr lang="ja-JP" altLang="en-US" sz="1200" dirty="0">
                <a:solidFill>
                  <a:schemeClr val="tx1"/>
                </a:solidFill>
                <a:latin typeface="Meiryo UI" panose="020B0604030504040204" pitchFamily="50" charset="-128"/>
                <a:ea typeface="Meiryo UI" panose="020B0604030504040204" pitchFamily="50" charset="-128"/>
              </a:rPr>
              <a:t>各テストケースの実行手順を整理する。</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テストケース間で実行手順が共通している部分があれば、その手順を同時に消化できる場合がある。）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691F3CF8-6324-A19B-2AC1-5A4074C8AD67}"/>
              </a:ext>
            </a:extLst>
          </p:cNvPr>
          <p:cNvSpPr/>
          <p:nvPr/>
        </p:nvSpPr>
        <p:spPr>
          <a:xfrm>
            <a:off x="8473777" y="4422998"/>
            <a:ext cx="3492000" cy="43254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テスト実行作業支援ツールのセットアップ</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スクリプトの準備</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BDE78A04-EB7E-9872-3616-9BC425E7B8AD}"/>
              </a:ext>
            </a:extLst>
          </p:cNvPr>
          <p:cNvSpPr/>
          <p:nvPr/>
        </p:nvSpPr>
        <p:spPr>
          <a:xfrm>
            <a:off x="8473777" y="4963974"/>
            <a:ext cx="3492000" cy="33465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tIns="180000" bIns="90000"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テストケースの実行順番と具体的な実施日時を決める</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5CE77232-975A-F970-FB62-A149AF9FDFEF}"/>
              </a:ext>
            </a:extLst>
          </p:cNvPr>
          <p:cNvSpPr/>
          <p:nvPr/>
        </p:nvSpPr>
        <p:spPr>
          <a:xfrm>
            <a:off x="8473777" y="5462426"/>
            <a:ext cx="3492000" cy="139452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実行手順に従ってシステム操作して結果を確認する。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実行結果と期待値との間に際があれば、事前に決めたルールに従って「不具合チケット」を起票する。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開発者は不具合チケットを基に不具合を確認し、必要に応じてソフトウェアを修正する。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テスト担当者が正常に修正されたことをテストで確認する。</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2783C13A-5BCB-C51B-AAF6-CF18316CFC5F}"/>
              </a:ext>
            </a:extLst>
          </p:cNvPr>
          <p:cNvSpPr/>
          <p:nvPr/>
        </p:nvSpPr>
        <p:spPr>
          <a:xfrm>
            <a:off x="8473777" y="5313854"/>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⑥実行</a:t>
            </a:r>
          </a:p>
        </p:txBody>
      </p:sp>
      <p:sp>
        <p:nvSpPr>
          <p:cNvPr id="54" name="正方形/長方形 53">
            <a:extLst>
              <a:ext uri="{FF2B5EF4-FFF2-40B4-BE49-F238E27FC236}">
                <a16:creationId xmlns:a16="http://schemas.microsoft.com/office/drawing/2014/main" id="{7CEA7B1B-CA03-ECDC-D090-EAE81CBBBE58}"/>
              </a:ext>
            </a:extLst>
          </p:cNvPr>
          <p:cNvSpPr/>
          <p:nvPr/>
        </p:nvSpPr>
        <p:spPr>
          <a:xfrm>
            <a:off x="8473777" y="4871871"/>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⑤実行スケジュールの作成</a:t>
            </a:r>
          </a:p>
        </p:txBody>
      </p:sp>
      <p:sp>
        <p:nvSpPr>
          <p:cNvPr id="56" name="正方形/長方形 55">
            <a:extLst>
              <a:ext uri="{FF2B5EF4-FFF2-40B4-BE49-F238E27FC236}">
                <a16:creationId xmlns:a16="http://schemas.microsoft.com/office/drawing/2014/main" id="{986DF73A-35F0-5A15-8120-286F2B2534C6}"/>
              </a:ext>
            </a:extLst>
          </p:cNvPr>
          <p:cNvSpPr/>
          <p:nvPr/>
        </p:nvSpPr>
        <p:spPr>
          <a:xfrm>
            <a:off x="8473777" y="4281336"/>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④ツールの準備</a:t>
            </a:r>
          </a:p>
        </p:txBody>
      </p:sp>
      <p:sp>
        <p:nvSpPr>
          <p:cNvPr id="58" name="正方形/長方形 57">
            <a:extLst>
              <a:ext uri="{FF2B5EF4-FFF2-40B4-BE49-F238E27FC236}">
                <a16:creationId xmlns:a16="http://schemas.microsoft.com/office/drawing/2014/main" id="{BECD9CBE-6D15-E7E1-E572-537AB7D34E63}"/>
              </a:ext>
            </a:extLst>
          </p:cNvPr>
          <p:cNvSpPr/>
          <p:nvPr/>
        </p:nvSpPr>
        <p:spPr>
          <a:xfrm>
            <a:off x="8473777" y="3503427"/>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③実行手順の確認</a:t>
            </a:r>
            <a:endParaRPr kumimoji="1" lang="ja-JP" altLang="en-US" sz="1400" dirty="0">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05B6E7D1-0A7E-BBAB-AF57-523F78A03FC6}"/>
              </a:ext>
            </a:extLst>
          </p:cNvPr>
          <p:cNvSpPr/>
          <p:nvPr/>
        </p:nvSpPr>
        <p:spPr>
          <a:xfrm>
            <a:off x="8473777" y="2901370"/>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latin typeface="Meiryo UI" panose="020B0604030504040204" pitchFamily="50" charset="-128"/>
                <a:ea typeface="Meiryo UI" panose="020B0604030504040204" pitchFamily="50" charset="-128"/>
              </a:rPr>
              <a:t>➁テストデータの準備</a:t>
            </a:r>
          </a:p>
        </p:txBody>
      </p:sp>
      <p:sp>
        <p:nvSpPr>
          <p:cNvPr id="70" name="正方形/長方形 69">
            <a:extLst>
              <a:ext uri="{FF2B5EF4-FFF2-40B4-BE49-F238E27FC236}">
                <a16:creationId xmlns:a16="http://schemas.microsoft.com/office/drawing/2014/main" id="{9E04EC94-5770-E3D7-4E9F-27B0A92EEA3E}"/>
              </a:ext>
            </a:extLst>
          </p:cNvPr>
          <p:cNvSpPr/>
          <p:nvPr/>
        </p:nvSpPr>
        <p:spPr>
          <a:xfrm>
            <a:off x="8473777" y="2340995"/>
            <a:ext cx="3492000" cy="184205"/>
          </a:xfrm>
          <a:prstGeom prst="rect">
            <a:avLst/>
          </a:prstGeom>
          <a:solidFill>
            <a:srgbClr val="00006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latin typeface="Meiryo UI" panose="020B0604030504040204" pitchFamily="50" charset="-128"/>
                <a:ea typeface="Meiryo UI" panose="020B0604030504040204" pitchFamily="50" charset="-128"/>
              </a:rPr>
              <a:t>①テスト環境の準備</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383818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136EBB41-7924-41C4-A1E7-E026C9B66A7C}" vid="{4B6E44AB-B88C-431A-B020-D6C9442E9AC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PrivateSlideMasterTemplate</Template>
  <TotalTime>3062</TotalTime>
  <Words>8050</Words>
  <Application>Microsoft Office PowerPoint</Application>
  <PresentationFormat>ワイド画面</PresentationFormat>
  <Paragraphs>1051</Paragraphs>
  <Slides>24</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24</vt:i4>
      </vt:variant>
    </vt:vector>
  </HeadingPairs>
  <TitlesOfParts>
    <vt:vector size="29" baseType="lpstr">
      <vt:lpstr>Meiryo UI</vt:lpstr>
      <vt:lpstr>游ゴシック</vt:lpstr>
      <vt:lpstr>Arial</vt:lpstr>
      <vt:lpstr>Wingdings</vt:lpstr>
      <vt:lpstr>Office テーマ</vt:lpstr>
      <vt:lpstr>全体テスト計画書</vt:lpstr>
      <vt:lpstr>目次</vt:lpstr>
      <vt:lpstr>1 テスト概要 1.1　テスト定義(1/2)</vt:lpstr>
      <vt:lpstr>1 テスト概要 1.1　テスト定義(2/2)</vt:lpstr>
      <vt:lpstr>4 スケジュール</vt:lpstr>
      <vt:lpstr>1 テスト概要 1.1　テスト定義(2/2)</vt:lpstr>
      <vt:lpstr>1 テスト概要 1.X　テスト全体工程</vt:lpstr>
      <vt:lpstr>1 テスト概要 1.X　テスト全体工程</vt:lpstr>
      <vt:lpstr>1 テスト概要 1.X　テスト概要</vt:lpstr>
      <vt:lpstr>1 テスト概要 1.X　テスト工程の基本-個別テスト計画書に書くべき項目</vt:lpstr>
      <vt:lpstr>1 テスト概要 1.X　テスト工程の基本-個別テスト計画書に書くべき項目</vt:lpstr>
      <vt:lpstr>1 テスト概要 1.X　テスト工程の基本-個別テスト計画書に書くべき項目</vt:lpstr>
      <vt:lpstr>1 テスト概要 1.X　テスト工程の基本-テストケースに関する5つの項目</vt:lpstr>
      <vt:lpstr>1 テスト概要 1.X　テスト工程の基本-テスト実行手順</vt:lpstr>
      <vt:lpstr>1 テスト概要 1.X　テスト計画-テスト対象の決定</vt:lpstr>
      <vt:lpstr>1 テスト概要 1.X　テスト計画-テストのやり方の決定-テストレベルの決定</vt:lpstr>
      <vt:lpstr>1 テスト概要 1.X　テスト計画-テストのやり方の決定-テストタイプの決定</vt:lpstr>
      <vt:lpstr>1 テスト概要 1.X　テスト計画-テストのやり方の決定(テストレベル・タイプ別の制約)</vt:lpstr>
      <vt:lpstr>1 テスト概要 1.X　テスト計画-テストのやり方の決定(テストレベル・タイプ別の制約)</vt:lpstr>
      <vt:lpstr>1 テスト概要 1.X　テスト設計-テスト設計方針の検討-「範囲」「観点」「条件」をタイプごとに検討</vt:lpstr>
      <vt:lpstr>1 テスト概要 1.X　テスト設計-テスト設計方針の検討-テスト範囲の画面を漏れなく洗い出す</vt:lpstr>
      <vt:lpstr>PowerPoint プレゼンテーション</vt:lpstr>
      <vt:lpstr>1 テスト概要 1.X　テスト全体工程</vt:lpstr>
      <vt:lpstr>1 テスト概要 1.X　テスト設計-テストのやり方の決定(テストレベル・タイプ別の制約)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Kenta Kojima</dc:creator>
  <cp:lastModifiedBy>Kenta Kojima</cp:lastModifiedBy>
  <cp:revision>10</cp:revision>
  <dcterms:created xsi:type="dcterms:W3CDTF">2025-06-01T04:56:16Z</dcterms:created>
  <dcterms:modified xsi:type="dcterms:W3CDTF">2025-08-14T17:00:35Z</dcterms:modified>
</cp:coreProperties>
</file>